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activeX/activeX2.bin" ContentType="application/vnd.ms-office.activeX"/>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activeX/activeX1.xml" ContentType="application/vnd.ms-office.activeX+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activeX/activeX1.bin" ContentType="application/vnd.ms-office.activeX"/>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Lst>
  <p:notesMasterIdLst>
    <p:notesMasterId r:id="rId50"/>
  </p:notesMasterIdLst>
  <p:sldIdLst>
    <p:sldId id="258" r:id="rId4"/>
    <p:sldId id="262" r:id="rId5"/>
    <p:sldId id="266" r:id="rId6"/>
    <p:sldId id="340" r:id="rId7"/>
    <p:sldId id="342" r:id="rId8"/>
    <p:sldId id="341" r:id="rId9"/>
    <p:sldId id="343" r:id="rId10"/>
    <p:sldId id="345" r:id="rId11"/>
    <p:sldId id="346" r:id="rId12"/>
    <p:sldId id="347" r:id="rId13"/>
    <p:sldId id="348" r:id="rId14"/>
    <p:sldId id="349" r:id="rId15"/>
    <p:sldId id="350" r:id="rId16"/>
    <p:sldId id="351" r:id="rId17"/>
    <p:sldId id="267" r:id="rId18"/>
    <p:sldId id="352" r:id="rId19"/>
    <p:sldId id="272" r:id="rId20"/>
    <p:sldId id="353" r:id="rId21"/>
    <p:sldId id="300" r:id="rId22"/>
    <p:sldId id="301" r:id="rId23"/>
    <p:sldId id="356" r:id="rId24"/>
    <p:sldId id="357" r:id="rId25"/>
    <p:sldId id="304" r:id="rId26"/>
    <p:sldId id="358" r:id="rId27"/>
    <p:sldId id="359" r:id="rId28"/>
    <p:sldId id="306" r:id="rId29"/>
    <p:sldId id="307" r:id="rId30"/>
    <p:sldId id="362" r:id="rId31"/>
    <p:sldId id="363" r:id="rId32"/>
    <p:sldId id="367"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298"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349">
          <p15:clr>
            <a:srgbClr val="A4A3A4"/>
          </p15:clr>
        </p15:guide>
        <p15:guide id="2" pos="20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liet" initials="" lastIdx="28" clrIdx="0"/>
  <p:cmAuthor id="2" name="Olwen Palm"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719" autoAdjust="0"/>
  </p:normalViewPr>
  <p:slideViewPr>
    <p:cSldViewPr snapToGrid="0">
      <p:cViewPr varScale="1">
        <p:scale>
          <a:sx n="75" d="100"/>
          <a:sy n="75" d="100"/>
        </p:scale>
        <p:origin x="-390" y="-90"/>
      </p:cViewPr>
      <p:guideLst>
        <p:guide orient="horz" pos="349"/>
        <p:guide pos="204"/>
      </p:guideLst>
    </p:cSldViewPr>
  </p:slideViewPr>
  <p:notesTextViewPr>
    <p:cViewPr>
      <p:scale>
        <a:sx n="100" d="100"/>
        <a:sy n="100" d="100"/>
      </p:scale>
      <p:origin x="0" y="0"/>
    </p:cViewPr>
  </p:notesTextViewPr>
  <p:sorterViewPr>
    <p:cViewPr>
      <p:scale>
        <a:sx n="100" d="100"/>
        <a:sy n="100" d="100"/>
      </p:scale>
      <p:origin x="0" y="-5502"/>
    </p:cViewPr>
  </p:sorterViewPr>
  <p:notesViewPr>
    <p:cSldViewPr snapToGrid="0">
      <p:cViewPr>
        <p:scale>
          <a:sx n="100" d="100"/>
          <a:sy n="100" d="100"/>
        </p:scale>
        <p:origin x="25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68B35B-BF67-4FB5-809D-FB99F3B7C25D}" type="slidenum">
              <a:rPr lang="en-US"/>
              <a:pPr/>
              <a:t>‹#›</a:t>
            </a:fld>
            <a:endParaRPr lang="en-US"/>
          </a:p>
        </p:txBody>
      </p:sp>
    </p:spTree>
    <p:extLst>
      <p:ext uri="{BB962C8B-B14F-4D97-AF65-F5344CB8AC3E}">
        <p14:creationId xmlns:p14="http://schemas.microsoft.com/office/powerpoint/2010/main" xmlns="" val="5814484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EDDD5-FE1F-4887-8E31-8874A1ECFE5E}"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a:t>
            </a:r>
            <a:r>
              <a:rPr lang="en-US" b="1"/>
              <a:t>Note to trainer</a:t>
            </a:r>
            <a:r>
              <a:rPr lang="en-US"/>
              <a:t>: For detailed help in customizing this template, see the very last slide. Also, look for additional lesson text in the notes pane of some slides.]</a:t>
            </a:r>
          </a:p>
        </p:txBody>
      </p:sp>
    </p:spTree>
    <p:extLst>
      <p:ext uri="{BB962C8B-B14F-4D97-AF65-F5344CB8AC3E}">
        <p14:creationId xmlns:p14="http://schemas.microsoft.com/office/powerpoint/2010/main" xmlns="" val="66452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6681C-9FD9-4081-83F2-60AC157704B3}" type="slidenum">
              <a:rPr lang="en-US"/>
              <a:pPr/>
              <a:t>10</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98349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4CDCE-8781-4223-ACBA-09293B4D9B85}" type="slidenum">
              <a:rPr lang="en-US"/>
              <a:pPr/>
              <a:t>11</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pPr>
              <a:spcAft>
                <a:spcPct val="75000"/>
              </a:spcAft>
            </a:pPr>
            <a:r>
              <a:rPr lang="en-US"/>
              <a:t>This quick method is a good way to start any calendar entry, not just an appointment. </a:t>
            </a:r>
          </a:p>
          <a:p>
            <a:endParaRPr lang="en-US"/>
          </a:p>
        </p:txBody>
      </p:sp>
    </p:spTree>
    <p:extLst>
      <p:ext uri="{BB962C8B-B14F-4D97-AF65-F5344CB8AC3E}">
        <p14:creationId xmlns:p14="http://schemas.microsoft.com/office/powerpoint/2010/main" xmlns="" val="294084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23ED1-974E-422A-90DC-70C4293DC0E8}" type="slidenum">
              <a:rPr lang="en-US"/>
              <a:pPr/>
              <a:t>12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4432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EF6833-E842-4D7F-97B0-89F14D7FA495}" type="slidenum">
              <a:rPr lang="en-US"/>
              <a:pPr/>
              <a:t>13</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31423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54555-08D7-45B0-8DD4-2ACA779686B2}" type="slidenum">
              <a:rPr lang="en-US"/>
              <a:pPr/>
              <a:t>14</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79664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8B601D-F415-4948-BF27-C5524D037378}" type="slidenum">
              <a:rPr lang="en-US"/>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4093577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70845-D589-4240-AF8B-C516A54EBC6B}" type="slidenum">
              <a:rPr lang="en-US"/>
              <a:pPr/>
              <a:t>16</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b="1"/>
              <a:t>Note</a:t>
            </a:r>
            <a:r>
              <a:rPr lang="en-US"/>
              <a:t>: Events such as birthdays recur every year. The next lesson shows you how to set recurrence.</a:t>
            </a:r>
          </a:p>
        </p:txBody>
      </p:sp>
    </p:spTree>
    <p:extLst>
      <p:ext uri="{BB962C8B-B14F-4D97-AF65-F5344CB8AC3E}">
        <p14:creationId xmlns:p14="http://schemas.microsoft.com/office/powerpoint/2010/main" xmlns="" val="427182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3D9A2-81D0-46B5-9498-6F9644DDA2BE}" type="slidenum">
              <a:rPr lang="en-US"/>
              <a:pPr/>
              <a:t>17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The picture illustrates what happens when you check off a completed task: It has a check mark and a line through it. </a:t>
            </a:r>
          </a:p>
        </p:txBody>
      </p:sp>
    </p:spTree>
    <p:extLst>
      <p:ext uri="{BB962C8B-B14F-4D97-AF65-F5344CB8AC3E}">
        <p14:creationId xmlns:p14="http://schemas.microsoft.com/office/powerpoint/2010/main" xmlns="" val="43543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88C75-5F85-4430-B758-453E30755935}" type="slidenum">
              <a:rPr lang="en-US"/>
              <a:pPr/>
              <a:t>18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For more information about how to create and use tasks, see the Microsoft Office Online training presentation called “Outlook 2007: Get out of your Inbox.” </a:t>
            </a:r>
          </a:p>
        </p:txBody>
      </p:sp>
    </p:spTree>
    <p:extLst>
      <p:ext uri="{BB962C8B-B14F-4D97-AF65-F5344CB8AC3E}">
        <p14:creationId xmlns:p14="http://schemas.microsoft.com/office/powerpoint/2010/main" xmlns="" val="3882461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4906B-8D7F-4E1F-AD02-AD755F8DD932}" type="slidenum">
              <a:rPr lang="en-US"/>
              <a:pPr/>
              <a:t>19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marL="119063" indent="-119063">
              <a:spcAft>
                <a:spcPct val="75000"/>
              </a:spcAft>
            </a:pPr>
            <a:r>
              <a:rPr lang="en-US"/>
              <a:t>Some specifics to go along with the final paragraph: </a:t>
            </a:r>
          </a:p>
          <a:p>
            <a:pPr marL="119063" indent="-119063">
              <a:spcAft>
                <a:spcPct val="75000"/>
              </a:spcAft>
              <a:buFontTx/>
              <a:buChar char="•"/>
            </a:pPr>
            <a:r>
              <a:rPr lang="en-US"/>
              <a:t>Outlook can remind you about important meetings and dates so that you’re always on time. </a:t>
            </a:r>
          </a:p>
          <a:p>
            <a:pPr marL="119063" indent="-119063">
              <a:spcAft>
                <a:spcPct val="75000"/>
              </a:spcAft>
              <a:buFontTx/>
              <a:buChar char="•"/>
            </a:pPr>
            <a:r>
              <a:rPr lang="en-US"/>
              <a:t>With the Outlook color-coding system, you’ll be able to organize your tasks and appointments in less time. </a:t>
            </a:r>
          </a:p>
          <a:p>
            <a:pPr marL="119063" indent="-119063">
              <a:spcAft>
                <a:spcPct val="75000"/>
              </a:spcAft>
              <a:buFontTx/>
              <a:buChar char="•"/>
            </a:pPr>
            <a:r>
              <a:rPr lang="en-US"/>
              <a:t>You can control how time in your Outlook calendar is displayed to others, so that they can see when you’re available and when you’re not.</a:t>
            </a:r>
          </a:p>
          <a:p>
            <a:pPr marL="119063" indent="-119063"/>
            <a:endParaRPr lang="en-US" sz="1400"/>
          </a:p>
        </p:txBody>
      </p:sp>
    </p:spTree>
    <p:extLst>
      <p:ext uri="{BB962C8B-B14F-4D97-AF65-F5344CB8AC3E}">
        <p14:creationId xmlns:p14="http://schemas.microsoft.com/office/powerpoint/2010/main" xmlns="" val="184014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5DFA6-3F15-474A-AA3E-B4428D5B0848}"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851248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DC127-EA7B-4F9E-8444-7F5265AFED72}" type="slidenum">
              <a:rPr lang="en-US"/>
              <a:pPr/>
              <a:t>20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20864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1196B-4F42-4DBA-A54E-D3EAEC4AF9F4}" type="slidenum">
              <a:rPr lang="en-US"/>
              <a:pPr/>
              <a:t>21</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90476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C8132B-DE23-451E-8933-E3AC4CCB0D75}" type="slidenum">
              <a:rPr lang="en-US"/>
              <a:pPr/>
              <a:t>22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pPr marL="119063" indent="-119063"/>
            <a:r>
              <a:rPr lang="en-US"/>
              <a:t>Keep these tips in mind when you work with recurring items:</a:t>
            </a:r>
          </a:p>
          <a:p>
            <a:pPr marL="119063" indent="-119063">
              <a:buFontTx/>
              <a:buChar char="•"/>
            </a:pPr>
            <a:r>
              <a:rPr lang="en-US"/>
              <a:t>Don’t delete a recurring entry. Instead, change the "End by" time. This leaves you with a record of past occurrences. </a:t>
            </a:r>
          </a:p>
          <a:p>
            <a:pPr marL="119063" indent="-119063">
              <a:buFontTx/>
              <a:buChar char="•"/>
            </a:pPr>
            <a:r>
              <a:rPr lang="en-US"/>
              <a:t>You may need to create several different recurring calendar entries to achieve the desired pattern for a single activity. For example, if you want to set up a payday event that occurs on the 15th day of the month and also on the last day of the month, you will need to set up two recurring events. </a:t>
            </a:r>
          </a:p>
          <a:p>
            <a:pPr marL="119063" indent="-119063"/>
            <a:endParaRPr lang="en-US"/>
          </a:p>
        </p:txBody>
      </p:sp>
    </p:spTree>
    <p:extLst>
      <p:ext uri="{BB962C8B-B14F-4D97-AF65-F5344CB8AC3E}">
        <p14:creationId xmlns:p14="http://schemas.microsoft.com/office/powerpoint/2010/main" xmlns="" val="316636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F1DFF-8AE9-4B19-AF87-522ACA59FB9F}" type="slidenum">
              <a:rPr lang="en-US"/>
              <a:pPr/>
              <a:t>23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404227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C25B1-2708-4AD3-A322-922DF3B81182}" type="slidenum">
              <a:rPr lang="en-US"/>
              <a:pPr/>
              <a:t>24</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37804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C6DBA-2635-4056-A353-8ED6422ED16C}" type="slidenum">
              <a:rPr lang="en-US"/>
              <a:pPr/>
              <a:t>25</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017455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49E2F-341D-4975-9E8B-ADF5913FD6F7}" type="slidenum">
              <a:rPr lang="en-US"/>
              <a:pPr/>
              <a:t>26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288093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40005-7ECA-43CC-A710-4FDAEB8833D1}" type="slidenum">
              <a:rPr lang="en-US"/>
              <a:pPr/>
              <a:t>27</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pPr>
              <a:spcAft>
                <a:spcPct val="55000"/>
              </a:spcAft>
            </a:pPr>
            <a:r>
              <a:rPr lang="en-US"/>
              <a:t>You’ll see the border color in your own calendar too, and you can change it. </a:t>
            </a:r>
          </a:p>
        </p:txBody>
      </p:sp>
    </p:spTree>
    <p:extLst>
      <p:ext uri="{BB962C8B-B14F-4D97-AF65-F5344CB8AC3E}">
        <p14:creationId xmlns:p14="http://schemas.microsoft.com/office/powerpoint/2010/main" xmlns="" val="245332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734870-F9F1-4FA1-8FCA-AF57BE1C9AC8}" type="slidenum">
              <a:rPr lang="en-US"/>
              <a:pPr/>
              <a:t>28</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449617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C2997-CF62-4310-9F5C-92C2FCC95B49}" type="slidenum">
              <a:rPr lang="en-US"/>
              <a:pPr/>
              <a:t>29</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35213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267B0-71B9-4198-B979-C92377FD30BB}" type="slidenum">
              <a:rPr lang="en-US"/>
              <a:pPr/>
              <a:t>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8181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177B2-F9FA-42C6-A3BA-A84E11F683C7}" type="slidenum">
              <a:rPr lang="en-US"/>
              <a:pPr/>
              <a:t>30</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a:spcAft>
                <a:spcPct val="75000"/>
              </a:spcAft>
            </a:pPr>
            <a:r>
              <a:rPr lang="en-US"/>
              <a:t>And the best part is that you can keep the schedules separate from your main calendar, yet still be able to see them all together.</a:t>
            </a:r>
          </a:p>
          <a:p>
            <a:endParaRPr lang="en-US"/>
          </a:p>
        </p:txBody>
      </p:sp>
    </p:spTree>
    <p:extLst>
      <p:ext uri="{BB962C8B-B14F-4D97-AF65-F5344CB8AC3E}">
        <p14:creationId xmlns:p14="http://schemas.microsoft.com/office/powerpoint/2010/main" xmlns="" val="377949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35E03C-316F-49F5-9387-A585CDADA250}" type="slidenum">
              <a:rPr lang="en-US"/>
              <a:pPr/>
              <a:t>31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085305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2B911-DD9E-4AC3-8FA5-CB799369FF0D}" type="slidenum">
              <a:rPr lang="en-US"/>
              <a:pPr/>
              <a:t>32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a:spcAft>
                <a:spcPct val="75000"/>
              </a:spcAft>
            </a:pPr>
            <a:r>
              <a:rPr lang="en-US"/>
              <a:t>Here you see that the calendar is named </a:t>
            </a:r>
            <a:r>
              <a:rPr lang="en-US" b="1"/>
              <a:t>Family</a:t>
            </a:r>
            <a:r>
              <a:rPr lang="en-US"/>
              <a:t>, and it’s a subfolder of the main calendar. </a:t>
            </a:r>
          </a:p>
          <a:p>
            <a:pPr>
              <a:spcAft>
                <a:spcPct val="75000"/>
              </a:spcAft>
            </a:pPr>
            <a:r>
              <a:rPr lang="en-US"/>
              <a:t>Once you create that calendar, you’ll see it listed under </a:t>
            </a:r>
            <a:r>
              <a:rPr lang="en-US" b="1"/>
              <a:t>My Calendars</a:t>
            </a:r>
            <a:r>
              <a:rPr lang="en-US"/>
              <a:t>.</a:t>
            </a:r>
          </a:p>
          <a:p>
            <a:endParaRPr lang="en-US"/>
          </a:p>
        </p:txBody>
      </p:sp>
    </p:spTree>
    <p:extLst>
      <p:ext uri="{BB962C8B-B14F-4D97-AF65-F5344CB8AC3E}">
        <p14:creationId xmlns:p14="http://schemas.microsoft.com/office/powerpoint/2010/main" xmlns="" val="2873055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BEF91-586A-493C-AEAF-F5854D77BDA4}" type="slidenum">
              <a:rPr lang="en-US"/>
              <a:pPr/>
              <a:t>33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In the Quick Reference Card linked to at the end of this course, you’ll see links to more information about the specific steps you can follow to create or access other types of shared calendars. </a:t>
            </a:r>
          </a:p>
        </p:txBody>
      </p:sp>
    </p:spTree>
    <p:extLst>
      <p:ext uri="{BB962C8B-B14F-4D97-AF65-F5344CB8AC3E}">
        <p14:creationId xmlns:p14="http://schemas.microsoft.com/office/powerpoint/2010/main" xmlns="" val="3682393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E16AD-0085-480F-AFD2-BB03DCE3E844}" type="slidenum">
              <a:rPr lang="en-US"/>
              <a:pPr/>
              <a:t>34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674121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E99921-0E51-4093-8F7D-107126808DA4}" type="slidenum">
              <a:rPr lang="en-US"/>
              <a:pPr/>
              <a:t>35</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570890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0FBD4-F022-43CF-8B4C-5287B148C520}" type="slidenum">
              <a:rPr lang="en-US"/>
              <a:pPr/>
              <a:t>36</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pPr marL="119063" indent="-119063">
              <a:spcBef>
                <a:spcPct val="20000"/>
              </a:spcBef>
              <a:spcAft>
                <a:spcPct val="45000"/>
              </a:spcAft>
            </a:pPr>
            <a:r>
              <a:rPr lang="en-US"/>
              <a:t>Also, as shown here, others can share with you. When you choose to view someone else’s calendar, you’ll see it listed here.</a:t>
            </a:r>
          </a:p>
          <a:p>
            <a:pPr marL="119063" indent="-119063"/>
            <a:r>
              <a:rPr lang="en-US" b="1"/>
              <a:t>Notes</a:t>
            </a:r>
            <a:r>
              <a:rPr lang="en-US"/>
              <a:t>    </a:t>
            </a:r>
          </a:p>
          <a:p>
            <a:pPr marL="119063" indent="-119063">
              <a:buFontTx/>
              <a:buChar char="•"/>
            </a:pPr>
            <a:r>
              <a:rPr lang="en-US"/>
              <a:t>In the picture, also notice under </a:t>
            </a:r>
            <a:r>
              <a:rPr lang="en-US" b="1"/>
              <a:t>Other Calendars</a:t>
            </a:r>
            <a:r>
              <a:rPr lang="en-US"/>
              <a:t> and </a:t>
            </a:r>
            <a:r>
              <a:rPr lang="en-US" b="1"/>
              <a:t>People’s Calendars</a:t>
            </a:r>
            <a:r>
              <a:rPr lang="en-US"/>
              <a:t> the double-headed arrow icons for the calendars listed. The arrows are a reminder that this type of calendar is updated periodically when the master calendar is changed. </a:t>
            </a:r>
          </a:p>
          <a:p>
            <a:pPr marL="119063" indent="-119063">
              <a:buFontTx/>
              <a:buChar char="•"/>
            </a:pPr>
            <a:r>
              <a:rPr lang="en-US"/>
              <a:t>If you don’t like the group names </a:t>
            </a:r>
            <a:r>
              <a:rPr lang="en-US" b="1"/>
              <a:t>My Calendars</a:t>
            </a:r>
            <a:r>
              <a:rPr lang="en-US"/>
              <a:t>, </a:t>
            </a:r>
            <a:r>
              <a:rPr lang="en-US" b="1"/>
              <a:t>Other Calendars</a:t>
            </a:r>
            <a:r>
              <a:rPr lang="en-US"/>
              <a:t>, and </a:t>
            </a:r>
            <a:r>
              <a:rPr lang="en-US" b="1"/>
              <a:t>People’s Calendars</a:t>
            </a:r>
            <a:r>
              <a:rPr lang="en-US"/>
              <a:t>, you can change them. Later sections cover that information. </a:t>
            </a:r>
          </a:p>
        </p:txBody>
      </p:sp>
    </p:spTree>
    <p:extLst>
      <p:ext uri="{BB962C8B-B14F-4D97-AF65-F5344CB8AC3E}">
        <p14:creationId xmlns:p14="http://schemas.microsoft.com/office/powerpoint/2010/main" xmlns="" val="1627017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A4C31-C3F4-4353-9009-90CE9C334115}" type="slidenum">
              <a:rPr lang="en-US"/>
              <a:pPr/>
              <a:t>37</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a:t>[</a:t>
            </a:r>
            <a:r>
              <a:rPr lang="en-US" b="1"/>
              <a:t>Note to trainer:  </a:t>
            </a:r>
            <a:r>
              <a:rPr lang="en-US"/>
              <a:t>To play the animation when viewing the slide show, right-click the animation, and then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but nothing’s happening, click away from the animation. Sometimes you have to click twice. If you have problems viewing the animation, see the notes for the last slide in this presentation about playing an Adobe Flash animation. If you still have problems viewing the animation, the slide that follows this one is a duplicate slide with static art. Delete either the current slide or the next slide before showing the presentation.]</a:t>
            </a:r>
          </a:p>
          <a:p>
            <a:endParaRPr lang="en-US"/>
          </a:p>
        </p:txBody>
      </p:sp>
    </p:spTree>
    <p:extLst>
      <p:ext uri="{BB962C8B-B14F-4D97-AF65-F5344CB8AC3E}">
        <p14:creationId xmlns:p14="http://schemas.microsoft.com/office/powerpoint/2010/main" xmlns="" val="176292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7E537-473B-4B90-8899-BD7C8C6546D2}" type="slidenum">
              <a:rPr lang="en-US"/>
              <a:pPr/>
              <a:t>38</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extLst>
      <p:ext uri="{BB962C8B-B14F-4D97-AF65-F5344CB8AC3E}">
        <p14:creationId xmlns:p14="http://schemas.microsoft.com/office/powerpoint/2010/main" xmlns="" val="1508819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CE851-15FB-49FB-AC50-6C49AF38B064}" type="slidenum">
              <a:rPr lang="en-US"/>
              <a:pPr/>
              <a:t>39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b="1"/>
              <a:t>Note</a:t>
            </a:r>
            <a:r>
              <a:rPr lang="en-US"/>
              <a:t>: It’s possible to change the color of the default calendar to something else. And if you wanted to, you could use this same color for </a:t>
            </a:r>
            <a:r>
              <a:rPr lang="en-US" i="1"/>
              <a:t>all</a:t>
            </a:r>
            <a:r>
              <a:rPr lang="en-US"/>
              <a:t> of your calendars. Those steps are included in the Quick Reference Card linked to at the end of the course.</a:t>
            </a:r>
          </a:p>
          <a:p>
            <a:endParaRPr lang="en-US"/>
          </a:p>
        </p:txBody>
      </p:sp>
    </p:spTree>
    <p:extLst>
      <p:ext uri="{BB962C8B-B14F-4D97-AF65-F5344CB8AC3E}">
        <p14:creationId xmlns:p14="http://schemas.microsoft.com/office/powerpoint/2010/main" xmlns="" val="4049302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36D93-8989-452A-B7BD-8796143A3AEC}" type="slidenum">
              <a:rPr lang="en-US"/>
              <a:pPr/>
              <a:t>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860925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1FE7-598B-40EB-99E7-6AB99F9988A4}" type="slidenum">
              <a:rPr lang="en-US"/>
              <a:pPr/>
              <a:t>40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718697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03A42-1EDE-474A-89BA-F55887522CD9}" type="slidenum">
              <a:rPr lang="en-US"/>
              <a:pPr/>
              <a:t>41</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When would this come in handy? Suppose you want to make sure you don’t have conflicts between your work and family calendars. With overlay mode, you can do just that.</a:t>
            </a:r>
          </a:p>
          <a:p>
            <a:r>
              <a:rPr lang="en-US"/>
              <a:t>Here’s another example: Perhaps you’ve subscribed to an Internet calendar that lists all of the game dates and times of your favorite sports team. Although you wouldn’t want all of those events to be listed in your main calendar, it could be handy to stack up the two calendars to see when your schedule allows for you to see a few of the games.</a:t>
            </a:r>
            <a:endParaRPr lang="en-US" b="1"/>
          </a:p>
          <a:p>
            <a:r>
              <a:rPr lang="en-US" b="1"/>
              <a:t>Note:</a:t>
            </a:r>
            <a:r>
              <a:rPr lang="en-US"/>
              <a:t> In order to enter items (such as appointments or meetings) into a calendar in overlay mode, that calendar must be displayed on top. To make a calendar the topmost one, simply click its tab.</a:t>
            </a:r>
          </a:p>
          <a:p>
            <a:r>
              <a:rPr lang="en-US"/>
              <a:t>[</a:t>
            </a:r>
            <a:r>
              <a:rPr lang="en-US" b="1"/>
              <a:t>Note to trainer:  </a:t>
            </a:r>
            <a:r>
              <a:rPr lang="en-US"/>
              <a:t>To play the animation when viewing the slide show, right-click the animation, then click </a:t>
            </a:r>
            <a:r>
              <a:rPr lang="en-US" b="1"/>
              <a:t>Play</a:t>
            </a:r>
            <a:r>
              <a:rPr lang="en-US"/>
              <a:t>. After playing the file once, you may have to click </a:t>
            </a:r>
            <a:r>
              <a:rPr lang="en-US" b="1"/>
              <a:t>Rewind</a:t>
            </a:r>
            <a:r>
              <a:rPr lang="en-US"/>
              <a:t> (after right-clicking) and then click </a:t>
            </a:r>
            <a:r>
              <a:rPr lang="en-US" b="1"/>
              <a:t>Play</a:t>
            </a:r>
            <a:r>
              <a:rPr lang="en-US"/>
              <a:t>. If you’re clicking the slide to make text enter or to advance to the next slide but nothing’s happening, click away from the animation. Sometimes you have to click twice. If you have problems viewing the animation, see the notes for the last slide in this presentation about playing an Adobe Flash animation. If you still have problems viewing the animation, the slide that follows this one is a duplicate slide with static art. Delete either the current slide or the next slide before showing the presentation.]</a:t>
            </a:r>
          </a:p>
          <a:p>
            <a:endParaRPr lang="en-US"/>
          </a:p>
        </p:txBody>
      </p:sp>
    </p:spTree>
    <p:extLst>
      <p:ext uri="{BB962C8B-B14F-4D97-AF65-F5344CB8AC3E}">
        <p14:creationId xmlns:p14="http://schemas.microsoft.com/office/powerpoint/2010/main" xmlns="" val="483171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76487-815C-42C1-8DC4-6550DA4494D8}" type="slidenum">
              <a:rPr lang="en-US"/>
              <a:pPr/>
              <a:t>42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When would this come in handy? Suppose you want to make sure you don’t have conflicts between your work and family calendars. With overlay mode, you can do just that.</a:t>
            </a:r>
          </a:p>
          <a:p>
            <a:r>
              <a:rPr lang="en-US"/>
              <a:t>Here’s another example: Perhaps you’ve subscribed to an Internet calendar that lists all of the game dates and times of your favorite sports team. Although you wouldn’t want all of those events to be listed in your main calendar, it could be handy to stack up the two calendars to see when your schedule allows for you to see a few of the games.</a:t>
            </a:r>
            <a:endParaRPr lang="en-US" b="1"/>
          </a:p>
          <a:p>
            <a:r>
              <a:rPr lang="en-US" b="1"/>
              <a:t>Note:</a:t>
            </a:r>
            <a:r>
              <a:rPr lang="en-US"/>
              <a:t> In order to enter items (such as appointments or meetings) into a calendar in overlay mode, that calendar must be displayed on top. To make a calendar the topmost one, simply click its tab.</a:t>
            </a:r>
          </a:p>
          <a:p>
            <a:r>
              <a:rPr lang="en-US"/>
              <a:t>[</a:t>
            </a:r>
            <a:r>
              <a:rPr lang="en-US" b="1"/>
              <a:t>Note to trainer: </a:t>
            </a:r>
            <a:r>
              <a:rPr lang="en-US"/>
              <a:t>This slide is identical to the preceding slide except that it has static art instead of an animation. Use this slide if you have problems viewing the animation. Delete either the current slide or the preceding slide before showing the presentation.]</a:t>
            </a:r>
            <a:endParaRPr lang="en-US" b="1"/>
          </a:p>
          <a:p>
            <a:endParaRPr lang="en-US"/>
          </a:p>
        </p:txBody>
      </p:sp>
    </p:spTree>
    <p:extLst>
      <p:ext uri="{BB962C8B-B14F-4D97-AF65-F5344CB8AC3E}">
        <p14:creationId xmlns:p14="http://schemas.microsoft.com/office/powerpoint/2010/main" xmlns="" val="2339873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8B707-62C2-470D-A569-9D75E8E631D5}" type="slidenum">
              <a:rPr lang="en-US"/>
              <a:pPr/>
              <a:t>43</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marL="119063" indent="-119063"/>
            <a:r>
              <a:rPr lang="en-US" b="1"/>
              <a:t>Example scenarios:</a:t>
            </a:r>
          </a:p>
          <a:p>
            <a:pPr marL="119063" indent="-119063">
              <a:buFontTx/>
              <a:buChar char="•"/>
            </a:pPr>
            <a:r>
              <a:rPr lang="en-US"/>
              <a:t>If it’s your turn to drive the soccer carpool next week, you may want to copy that appointment from the family calendar into your own calendar: That way you’ll be sure to remember, and you’ll also avoid being double-booked at that time.</a:t>
            </a:r>
          </a:p>
          <a:p>
            <a:pPr marL="119063" indent="-119063">
              <a:buFontTx/>
              <a:buChar char="•"/>
            </a:pPr>
            <a:r>
              <a:rPr lang="en-US"/>
              <a:t>Or suppose again you’ve subscribed to an Internet calendar for a sports team you like. When you see a game that you want to attend, you can drag the appointment from the shared calendar to your own. As with the soccer practice appointment, by having the item in your own calendar, you’ll remember to attend, and you’ll avoid schedule conflicts.</a:t>
            </a:r>
          </a:p>
        </p:txBody>
      </p:sp>
    </p:spTree>
    <p:extLst>
      <p:ext uri="{BB962C8B-B14F-4D97-AF65-F5344CB8AC3E}">
        <p14:creationId xmlns:p14="http://schemas.microsoft.com/office/powerpoint/2010/main" xmlns="" val="2043116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6F796-959B-4735-9553-252AD8E89C75}" type="slidenum">
              <a:rPr lang="en-US"/>
              <a:pPr/>
              <a:t>44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415906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DC783-A916-4266-96C1-F2BA2B0AA9BE}" type="slidenum">
              <a:rPr lang="en-US"/>
              <a:pPr/>
              <a:t>45</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What are groups good for? They allow you to show or hide collections of calendars in the Navigation Pane. </a:t>
            </a:r>
          </a:p>
          <a:p>
            <a:r>
              <a:rPr lang="en-US"/>
              <a:t>For example, suppose that you work with a sales team and each member of that team has shared a calendar with you. After you add a new group called </a:t>
            </a:r>
            <a:r>
              <a:rPr lang="en-US" i="1"/>
              <a:t>Sales Team</a:t>
            </a:r>
            <a:r>
              <a:rPr lang="en-US"/>
              <a:t> (as in the picture) and move all of the sales team’s calendars into that group, you can collapse the group, which will temporarily hide the list of sales team calendars. </a:t>
            </a:r>
          </a:p>
        </p:txBody>
      </p:sp>
    </p:spTree>
    <p:extLst>
      <p:ext uri="{BB962C8B-B14F-4D97-AF65-F5344CB8AC3E}">
        <p14:creationId xmlns:p14="http://schemas.microsoft.com/office/powerpoint/2010/main" xmlns="" val="2662003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411A28D-760B-4310-866D-E2D43B16F186}" type="slidenum">
              <a:rPr lang="en-US"/>
              <a:pPr/>
              <a:t>46</a:t>
            </a:fld>
            <a:endParaRPr lang="en-US"/>
          </a:p>
        </p:txBody>
      </p:sp>
      <p:sp>
        <p:nvSpPr>
          <p:cNvPr id="87042" name="Rectangle 2"/>
          <p:cNvSpPr>
            <a:spLocks noGrp="1" noChangeArrowheads="1"/>
          </p:cNvSpPr>
          <p:nvPr>
            <p:ph type="body" idx="1"/>
          </p:nvPr>
        </p:nvSpPr>
        <p:spPr>
          <a:xfrm>
            <a:off x="685800" y="457200"/>
            <a:ext cx="5486400" cy="7929563"/>
          </a:xfrm>
        </p:spPr>
        <p:txBody>
          <a:bodyPr/>
          <a:lstStyle/>
          <a:p>
            <a:endParaRPr lang="en-US" dirty="0"/>
          </a:p>
        </p:txBody>
      </p:sp>
    </p:spTree>
    <p:extLst>
      <p:ext uri="{BB962C8B-B14F-4D97-AF65-F5344CB8AC3E}">
        <p14:creationId xmlns:p14="http://schemas.microsoft.com/office/powerpoint/2010/main" xmlns="" val="279223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C6ABA-1D30-4DEC-AA55-48FFD9857171}" type="slidenum">
              <a:rPr lang="en-US"/>
              <a:pPr/>
              <a:t>5</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12780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239F88-372F-44AB-A398-77DA70081ABD}" type="slidenum">
              <a:rPr lang="en-US"/>
              <a:pPr/>
              <a:t>6</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0886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838C1-9A79-4480-8946-09A0D610C0D2}" type="slidenum">
              <a:rPr lang="en-US"/>
              <a:pPr/>
              <a:t>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pPr>
              <a:spcAft>
                <a:spcPct val="75000"/>
              </a:spcAft>
            </a:pPr>
            <a:r>
              <a:rPr lang="en-US"/>
              <a:t>The calendar here shows a single day with each type of entry (appointment, meeting, event, and task) occurring once. </a:t>
            </a:r>
          </a:p>
          <a:p>
            <a:endParaRPr lang="en-US"/>
          </a:p>
        </p:txBody>
      </p:sp>
    </p:spTree>
    <p:extLst>
      <p:ext uri="{BB962C8B-B14F-4D97-AF65-F5344CB8AC3E}">
        <p14:creationId xmlns:p14="http://schemas.microsoft.com/office/powerpoint/2010/main" xmlns="" val="240973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9E9CF-2B63-427C-B49B-B7D1CB554D3B}" type="slidenum">
              <a:rPr lang="en-US"/>
              <a:pPr/>
              <a:t>8</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272300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A9695-6242-4603-A7C2-08788EFE3A44}" type="slidenum">
              <a:rPr lang="en-US"/>
              <a:pPr/>
              <a:t>9</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212810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pPr lvl="0"/>
            <a:r>
              <a:rPr lang="en-US" noProof="0" smtClean="0"/>
              <a:t>Click to edit Master subtitle style</a:t>
            </a:r>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Calendar basics</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FDB8B8BA-4A5D-4A29-8CB7-A31F619203F0}" type="slidenum">
              <a:rPr lang="en-US"/>
              <a:pPr/>
              <a:t>‹#›</a:t>
            </a:fld>
            <a:endParaRPr lang="en-US"/>
          </a:p>
        </p:txBody>
      </p:sp>
      <p:pic>
        <p:nvPicPr>
          <p:cNvPr id="7" name="Picture 6"/>
          <p:cNvPicPr>
            <a:picLocks noChangeAspect="1"/>
          </p:cNvPicPr>
          <p:nvPr userDrawn="1"/>
        </p:nvPicPr>
        <p:blipFill>
          <a:blip r:embed="rId2" cstate="print"/>
          <a:stretch>
            <a:fillRect/>
          </a:stretch>
        </p:blipFill>
        <p:spPr>
          <a:xfrm>
            <a:off x="6397336" y="6230529"/>
            <a:ext cx="2746664" cy="627471"/>
          </a:xfrm>
          <a:prstGeom prst="rect">
            <a:avLst/>
          </a:prstGeom>
        </p:spPr>
      </p:pic>
    </p:spTree>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Calendar basics</a:t>
            </a:r>
          </a:p>
        </p:txBody>
      </p:sp>
      <p:sp>
        <p:nvSpPr>
          <p:cNvPr id="6" name="Slide Number Placeholder 5"/>
          <p:cNvSpPr>
            <a:spLocks noGrp="1"/>
          </p:cNvSpPr>
          <p:nvPr>
            <p:ph type="sldNum" sz="quarter" idx="12"/>
          </p:nvPr>
        </p:nvSpPr>
        <p:spPr/>
        <p:txBody>
          <a:bodyPr/>
          <a:lstStyle>
            <a:lvl1pPr>
              <a:defRPr/>
            </a:lvl1pPr>
          </a:lstStyle>
          <a:p>
            <a:fld id="{87C1254B-5083-40F3-A7C5-DA461813CFE9}" type="slidenum">
              <a:rPr lang="en-US"/>
              <a:pPr/>
              <a:t>‹#›</a:t>
            </a:fld>
            <a:endParaRPr lang="en-US"/>
          </a:p>
        </p:txBody>
      </p:sp>
    </p:spTree>
    <p:extLst>
      <p:ext uri="{BB962C8B-B14F-4D97-AF65-F5344CB8AC3E}">
        <p14:creationId xmlns:p14="http://schemas.microsoft.com/office/powerpoint/2010/main" xmlns="" val="239726774"/>
      </p:ext>
    </p:extLst>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Calendar basics</a:t>
            </a:r>
          </a:p>
        </p:txBody>
      </p:sp>
      <p:sp>
        <p:nvSpPr>
          <p:cNvPr id="6" name="Slide Number Placeholder 5"/>
          <p:cNvSpPr>
            <a:spLocks noGrp="1"/>
          </p:cNvSpPr>
          <p:nvPr>
            <p:ph type="sldNum" sz="quarter" idx="12"/>
          </p:nvPr>
        </p:nvSpPr>
        <p:spPr/>
        <p:txBody>
          <a:bodyPr/>
          <a:lstStyle>
            <a:lvl1pPr>
              <a:defRPr/>
            </a:lvl1pPr>
          </a:lstStyle>
          <a:p>
            <a:fld id="{25A35B03-48AC-4EFC-BF16-32C753D0FF99}" type="slidenum">
              <a:rPr lang="en-US"/>
              <a:pPr/>
              <a:t>‹#›</a:t>
            </a:fld>
            <a:endParaRPr lang="en-US"/>
          </a:p>
        </p:txBody>
      </p:sp>
    </p:spTree>
    <p:extLst>
      <p:ext uri="{BB962C8B-B14F-4D97-AF65-F5344CB8AC3E}">
        <p14:creationId xmlns:p14="http://schemas.microsoft.com/office/powerpoint/2010/main" xmlns="" val="2587472756"/>
      </p:ext>
    </p:extLst>
  </p:cSld>
  <p:clrMapOvr>
    <a:masterClrMapping/>
  </p:clrMapOvr>
  <p:transition spd="med">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Calendar basics</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13E4BFCB-076A-494B-9C43-558891AC4094}" type="slidenum">
              <a:rPr lang="en-US"/>
              <a:pPr/>
              <a:t>‹#›</a:t>
            </a:fld>
            <a:endParaRPr lang="en-US"/>
          </a:p>
        </p:txBody>
      </p:sp>
      <p:pic>
        <p:nvPicPr>
          <p:cNvPr id="8" name="Picture 7"/>
          <p:cNvPicPr>
            <a:picLocks noChangeAspect="1"/>
          </p:cNvPicPr>
          <p:nvPr userDrawn="1"/>
        </p:nvPicPr>
        <p:blipFill>
          <a:blip r:embed="rId2" cstate="print"/>
          <a:stretch>
            <a:fillRect/>
          </a:stretch>
        </p:blipFill>
        <p:spPr>
          <a:xfrm>
            <a:off x="6397336" y="6195923"/>
            <a:ext cx="2746664" cy="672351"/>
          </a:xfrm>
          <a:prstGeom prst="rect">
            <a:avLst/>
          </a:prstGeom>
        </p:spPr>
      </p:pic>
    </p:spTree>
    <p:extLst>
      <p:ext uri="{BB962C8B-B14F-4D97-AF65-F5344CB8AC3E}">
        <p14:creationId xmlns:p14="http://schemas.microsoft.com/office/powerpoint/2010/main" xmlns="" val="1879820913"/>
      </p:ext>
    </p:extLst>
  </p:cSld>
  <p:clrMapOvr>
    <a:masterClrMapping/>
  </p:clrMapOvr>
  <p:transition spd="med">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Calendar basics</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9BE7E387-95E7-48CC-AE94-14E6E9202A13}" type="slidenum">
              <a:rPr lang="en-US"/>
              <a:pPr/>
              <a:t>‹#›</a:t>
            </a:fld>
            <a:endParaRPr lang="en-US"/>
          </a:p>
        </p:txBody>
      </p:sp>
      <p:pic>
        <p:nvPicPr>
          <p:cNvPr id="8" name="Picture 7"/>
          <p:cNvPicPr>
            <a:picLocks noChangeAspect="1"/>
          </p:cNvPicPr>
          <p:nvPr userDrawn="1"/>
        </p:nvPicPr>
        <p:blipFill>
          <a:blip r:embed="rId2" cstate="print"/>
          <a:stretch>
            <a:fillRect/>
          </a:stretch>
        </p:blipFill>
        <p:spPr>
          <a:xfrm>
            <a:off x="6397336" y="6175375"/>
            <a:ext cx="2746664" cy="682625"/>
          </a:xfrm>
          <a:prstGeom prst="rect">
            <a:avLst/>
          </a:prstGeom>
        </p:spPr>
      </p:pic>
    </p:spTree>
    <p:extLst>
      <p:ext uri="{BB962C8B-B14F-4D97-AF65-F5344CB8AC3E}">
        <p14:creationId xmlns:p14="http://schemas.microsoft.com/office/powerpoint/2010/main" xmlns="" val="2316073070"/>
      </p:ext>
    </p:extLst>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Calendar basics</a:t>
            </a:r>
          </a:p>
        </p:txBody>
      </p:sp>
      <p:sp>
        <p:nvSpPr>
          <p:cNvPr id="6" name="Slide Number Placeholder 5"/>
          <p:cNvSpPr>
            <a:spLocks noGrp="1"/>
          </p:cNvSpPr>
          <p:nvPr>
            <p:ph type="sldNum" sz="quarter" idx="12"/>
          </p:nvPr>
        </p:nvSpPr>
        <p:spPr/>
        <p:txBody>
          <a:bodyPr/>
          <a:lstStyle>
            <a:lvl1pPr>
              <a:defRPr/>
            </a:lvl1pPr>
          </a:lstStyle>
          <a:p>
            <a:fld id="{C73F97AC-59CF-47CE-801E-13E51D9C297D}" type="slidenum">
              <a:rPr lang="en-US"/>
              <a:pPr/>
              <a:t>‹#›</a:t>
            </a:fld>
            <a:endParaRPr lang="en-US"/>
          </a:p>
        </p:txBody>
      </p:sp>
      <p:pic>
        <p:nvPicPr>
          <p:cNvPr id="7" name="Picture 6"/>
          <p:cNvPicPr>
            <a:picLocks noChangeAspect="1"/>
          </p:cNvPicPr>
          <p:nvPr userDrawn="1"/>
        </p:nvPicPr>
        <p:blipFill>
          <a:blip r:embed="rId2" cstate="print"/>
          <a:stretch>
            <a:fillRect/>
          </a:stretch>
        </p:blipFill>
        <p:spPr>
          <a:xfrm>
            <a:off x="6397336" y="6200775"/>
            <a:ext cx="2746664" cy="657225"/>
          </a:xfrm>
          <a:prstGeom prst="rect">
            <a:avLst/>
          </a:prstGeom>
        </p:spPr>
      </p:pic>
    </p:spTree>
    <p:extLst>
      <p:ext uri="{BB962C8B-B14F-4D97-AF65-F5344CB8AC3E}">
        <p14:creationId xmlns:p14="http://schemas.microsoft.com/office/powerpoint/2010/main" xmlns="" val="10133498"/>
      </p:ext>
    </p:extLst>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Calendar basics</a:t>
            </a:r>
          </a:p>
        </p:txBody>
      </p:sp>
      <p:sp>
        <p:nvSpPr>
          <p:cNvPr id="6" name="Slide Number Placeholder 5"/>
          <p:cNvSpPr>
            <a:spLocks noGrp="1"/>
          </p:cNvSpPr>
          <p:nvPr>
            <p:ph type="sldNum" sz="quarter" idx="12"/>
          </p:nvPr>
        </p:nvSpPr>
        <p:spPr/>
        <p:txBody>
          <a:bodyPr/>
          <a:lstStyle>
            <a:lvl1pPr>
              <a:defRPr/>
            </a:lvl1pPr>
          </a:lstStyle>
          <a:p>
            <a:fld id="{A8DA376D-C8EF-4E11-BF4C-3717EFB6355E}" type="slidenum">
              <a:rPr lang="en-US"/>
              <a:pPr/>
              <a:t>‹#›</a:t>
            </a:fld>
            <a:endParaRPr lang="en-US"/>
          </a:p>
        </p:txBody>
      </p:sp>
    </p:spTree>
    <p:extLst>
      <p:ext uri="{BB962C8B-B14F-4D97-AF65-F5344CB8AC3E}">
        <p14:creationId xmlns:p14="http://schemas.microsoft.com/office/powerpoint/2010/main" xmlns="" val="2430959817"/>
      </p:ext>
    </p:extLst>
  </p:cSld>
  <p:clrMapOvr>
    <a:masterClrMapping/>
  </p:clrMapOvr>
  <p:transition spd="med">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Calendar basics</a:t>
            </a:r>
          </a:p>
        </p:txBody>
      </p:sp>
      <p:sp>
        <p:nvSpPr>
          <p:cNvPr id="7" name="Slide Number Placeholder 6"/>
          <p:cNvSpPr>
            <a:spLocks noGrp="1"/>
          </p:cNvSpPr>
          <p:nvPr>
            <p:ph type="sldNum" sz="quarter" idx="12"/>
          </p:nvPr>
        </p:nvSpPr>
        <p:spPr/>
        <p:txBody>
          <a:bodyPr/>
          <a:lstStyle>
            <a:lvl1pPr>
              <a:defRPr/>
            </a:lvl1pPr>
          </a:lstStyle>
          <a:p>
            <a:fld id="{8D9A5F40-2755-46AC-8DC1-B37D402E77EF}" type="slidenum">
              <a:rPr lang="en-US"/>
              <a:pPr/>
              <a:t>‹#›</a:t>
            </a:fld>
            <a:endParaRPr lang="en-US"/>
          </a:p>
        </p:txBody>
      </p:sp>
    </p:spTree>
    <p:extLst>
      <p:ext uri="{BB962C8B-B14F-4D97-AF65-F5344CB8AC3E}">
        <p14:creationId xmlns:p14="http://schemas.microsoft.com/office/powerpoint/2010/main" xmlns="" val="2354311565"/>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Calendar basics</a:t>
            </a:r>
          </a:p>
        </p:txBody>
      </p:sp>
      <p:sp>
        <p:nvSpPr>
          <p:cNvPr id="9" name="Slide Number Placeholder 8"/>
          <p:cNvSpPr>
            <a:spLocks noGrp="1"/>
          </p:cNvSpPr>
          <p:nvPr>
            <p:ph type="sldNum" sz="quarter" idx="12"/>
          </p:nvPr>
        </p:nvSpPr>
        <p:spPr/>
        <p:txBody>
          <a:bodyPr/>
          <a:lstStyle>
            <a:lvl1pPr>
              <a:defRPr/>
            </a:lvl1pPr>
          </a:lstStyle>
          <a:p>
            <a:fld id="{76DB8936-9B28-4BFE-BA47-539590BD8C96}" type="slidenum">
              <a:rPr lang="en-US"/>
              <a:pPr/>
              <a:t>‹#›</a:t>
            </a:fld>
            <a:endParaRPr lang="en-US"/>
          </a:p>
        </p:txBody>
      </p:sp>
    </p:spTree>
    <p:extLst>
      <p:ext uri="{BB962C8B-B14F-4D97-AF65-F5344CB8AC3E}">
        <p14:creationId xmlns:p14="http://schemas.microsoft.com/office/powerpoint/2010/main" xmlns="" val="287118909"/>
      </p:ext>
    </p:extLst>
  </p:cSld>
  <p:clrMapOvr>
    <a:masterClrMapping/>
  </p:clrMapOvr>
  <p:transition spd="med">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Calendar basics</a:t>
            </a:r>
          </a:p>
        </p:txBody>
      </p:sp>
      <p:sp>
        <p:nvSpPr>
          <p:cNvPr id="5" name="Slide Number Placeholder 4"/>
          <p:cNvSpPr>
            <a:spLocks noGrp="1"/>
          </p:cNvSpPr>
          <p:nvPr>
            <p:ph type="sldNum" sz="quarter" idx="12"/>
          </p:nvPr>
        </p:nvSpPr>
        <p:spPr/>
        <p:txBody>
          <a:bodyPr/>
          <a:lstStyle>
            <a:lvl1pPr>
              <a:defRPr/>
            </a:lvl1pPr>
          </a:lstStyle>
          <a:p>
            <a:fld id="{65CF770D-48F5-4F94-A8F4-106F6B51523F}" type="slidenum">
              <a:rPr lang="en-US"/>
              <a:pPr/>
              <a:t>‹#›</a:t>
            </a:fld>
            <a:endParaRPr lang="en-US"/>
          </a:p>
        </p:txBody>
      </p:sp>
    </p:spTree>
    <p:extLst>
      <p:ext uri="{BB962C8B-B14F-4D97-AF65-F5344CB8AC3E}">
        <p14:creationId xmlns:p14="http://schemas.microsoft.com/office/powerpoint/2010/main" xmlns="" val="1272310436"/>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Calendar basics</a:t>
            </a:r>
          </a:p>
        </p:txBody>
      </p:sp>
      <p:sp>
        <p:nvSpPr>
          <p:cNvPr id="4" name="Slide Number Placeholder 3"/>
          <p:cNvSpPr>
            <a:spLocks noGrp="1"/>
          </p:cNvSpPr>
          <p:nvPr>
            <p:ph type="sldNum" sz="quarter" idx="12"/>
          </p:nvPr>
        </p:nvSpPr>
        <p:spPr/>
        <p:txBody>
          <a:bodyPr/>
          <a:lstStyle>
            <a:lvl1pPr>
              <a:defRPr/>
            </a:lvl1pPr>
          </a:lstStyle>
          <a:p>
            <a:fld id="{33FD2D72-1A3F-4533-99E7-E9D336F42F95}" type="slidenum">
              <a:rPr lang="en-US"/>
              <a:pPr/>
              <a:t>‹#›</a:t>
            </a:fld>
            <a:endParaRPr lang="en-US"/>
          </a:p>
        </p:txBody>
      </p:sp>
    </p:spTree>
    <p:extLst>
      <p:ext uri="{BB962C8B-B14F-4D97-AF65-F5344CB8AC3E}">
        <p14:creationId xmlns:p14="http://schemas.microsoft.com/office/powerpoint/2010/main" xmlns="" val="495149280"/>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Calendar basics</a:t>
            </a:r>
          </a:p>
        </p:txBody>
      </p:sp>
      <p:sp>
        <p:nvSpPr>
          <p:cNvPr id="7" name="Slide Number Placeholder 6"/>
          <p:cNvSpPr>
            <a:spLocks noGrp="1"/>
          </p:cNvSpPr>
          <p:nvPr>
            <p:ph type="sldNum" sz="quarter" idx="12"/>
          </p:nvPr>
        </p:nvSpPr>
        <p:spPr/>
        <p:txBody>
          <a:bodyPr/>
          <a:lstStyle>
            <a:lvl1pPr>
              <a:defRPr/>
            </a:lvl1pPr>
          </a:lstStyle>
          <a:p>
            <a:fld id="{84A56A85-F7E6-4217-B53D-3529E3031DCA}" type="slidenum">
              <a:rPr lang="en-US"/>
              <a:pPr/>
              <a:t>‹#›</a:t>
            </a:fld>
            <a:endParaRPr lang="en-US"/>
          </a:p>
        </p:txBody>
      </p:sp>
    </p:spTree>
    <p:extLst>
      <p:ext uri="{BB962C8B-B14F-4D97-AF65-F5344CB8AC3E}">
        <p14:creationId xmlns:p14="http://schemas.microsoft.com/office/powerpoint/2010/main" xmlns="" val="4095991477"/>
      </p:ext>
    </p:extLst>
  </p:cSld>
  <p:clrMapOvr>
    <a:masterClrMapping/>
  </p:clrMapOvr>
  <p:transition spd="med">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Calendar basics</a:t>
            </a:r>
          </a:p>
        </p:txBody>
      </p:sp>
      <p:sp>
        <p:nvSpPr>
          <p:cNvPr id="7" name="Slide Number Placeholder 6"/>
          <p:cNvSpPr>
            <a:spLocks noGrp="1"/>
          </p:cNvSpPr>
          <p:nvPr>
            <p:ph type="sldNum" sz="quarter" idx="12"/>
          </p:nvPr>
        </p:nvSpPr>
        <p:spPr/>
        <p:txBody>
          <a:bodyPr/>
          <a:lstStyle>
            <a:lvl1pPr>
              <a:defRPr/>
            </a:lvl1pPr>
          </a:lstStyle>
          <a:p>
            <a:fld id="{CABACC00-A2CA-442B-B772-2A8BC557B438}" type="slidenum">
              <a:rPr lang="en-US"/>
              <a:pPr/>
              <a:t>‹#›</a:t>
            </a:fld>
            <a:endParaRPr lang="en-US"/>
          </a:p>
        </p:txBody>
      </p:sp>
    </p:spTree>
    <p:extLst>
      <p:ext uri="{BB962C8B-B14F-4D97-AF65-F5344CB8AC3E}">
        <p14:creationId xmlns:p14="http://schemas.microsoft.com/office/powerpoint/2010/main" xmlns="" val="4058396568"/>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cstate="print"/>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Calendar basics</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CE36386C-5EC0-442B-8FA7-8052C934835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kern="1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panose="020B0604020202020204" pitchFamily="34" charset="0"/>
        </a:defRPr>
      </a:lvl2pPr>
      <a:lvl3pPr algn="l" rtl="0" eaLnBrk="1" fontAlgn="base" hangingPunct="1">
        <a:spcBef>
          <a:spcPct val="0"/>
        </a:spcBef>
        <a:spcAft>
          <a:spcPct val="0"/>
        </a:spcAft>
        <a:defRPr sz="3200">
          <a:solidFill>
            <a:srgbClr val="005AB4"/>
          </a:solidFill>
          <a:latin typeface="Arial" panose="020B0604020202020204" pitchFamily="34" charset="0"/>
        </a:defRPr>
      </a:lvl3pPr>
      <a:lvl4pPr algn="l" rtl="0" eaLnBrk="1" fontAlgn="base" hangingPunct="1">
        <a:spcBef>
          <a:spcPct val="0"/>
        </a:spcBef>
        <a:spcAft>
          <a:spcPct val="0"/>
        </a:spcAft>
        <a:defRPr sz="3200">
          <a:solidFill>
            <a:srgbClr val="005AB4"/>
          </a:solidFill>
          <a:latin typeface="Arial" panose="020B0604020202020204" pitchFamily="34" charset="0"/>
        </a:defRPr>
      </a:lvl4pPr>
      <a:lvl5pPr algn="l" rtl="0" eaLnBrk="1" fontAlgn="base" hangingPunct="1">
        <a:spcBef>
          <a:spcPct val="0"/>
        </a:spcBef>
        <a:spcAft>
          <a:spcPct val="0"/>
        </a:spcAft>
        <a:defRPr sz="3200">
          <a:solidFill>
            <a:srgbClr val="005AB4"/>
          </a:solidFill>
          <a:latin typeface="Arial" panose="020B0604020202020204" pitchFamily="34" charset="0"/>
        </a:defRPr>
      </a:lvl5pPr>
      <a:lvl6pPr marL="457200" algn="l" rtl="0" eaLnBrk="1" fontAlgn="base" hangingPunct="1">
        <a:spcBef>
          <a:spcPct val="0"/>
        </a:spcBef>
        <a:spcAft>
          <a:spcPct val="0"/>
        </a:spcAft>
        <a:defRPr sz="3200">
          <a:solidFill>
            <a:srgbClr val="005AB4"/>
          </a:solidFill>
          <a:latin typeface="Arial" panose="020B0604020202020204" pitchFamily="34" charset="0"/>
        </a:defRPr>
      </a:lvl6pPr>
      <a:lvl7pPr marL="914400" algn="l" rtl="0" eaLnBrk="1" fontAlgn="base" hangingPunct="1">
        <a:spcBef>
          <a:spcPct val="0"/>
        </a:spcBef>
        <a:spcAft>
          <a:spcPct val="0"/>
        </a:spcAft>
        <a:defRPr sz="3200">
          <a:solidFill>
            <a:srgbClr val="005AB4"/>
          </a:solidFill>
          <a:latin typeface="Arial" panose="020B0604020202020204" pitchFamily="34" charset="0"/>
        </a:defRPr>
      </a:lvl7pPr>
      <a:lvl8pPr marL="1371600" algn="l" rtl="0" eaLnBrk="1" fontAlgn="base" hangingPunct="1">
        <a:spcBef>
          <a:spcPct val="0"/>
        </a:spcBef>
        <a:spcAft>
          <a:spcPct val="0"/>
        </a:spcAft>
        <a:defRPr sz="3200">
          <a:solidFill>
            <a:srgbClr val="005AB4"/>
          </a:solidFill>
          <a:latin typeface="Arial" panose="020B0604020202020204" pitchFamily="34" charset="0"/>
        </a:defRPr>
      </a:lvl8pPr>
      <a:lvl9pPr marL="1828800" algn="l" rtl="0" eaLnBrk="1" fontAlgn="base" hangingPunct="1">
        <a:spcBef>
          <a:spcPct val="0"/>
        </a:spcBef>
        <a:spcAft>
          <a:spcPct val="0"/>
        </a:spcAft>
        <a:defRPr sz="3200">
          <a:solidFill>
            <a:srgbClr val="005AB4"/>
          </a:solidFill>
          <a:latin typeface="Arial" panose="020B0604020202020204" pitchFamily="34" charset="0"/>
        </a:defRPr>
      </a:lvl9pPr>
    </p:titleStyle>
    <p:bodyStyle>
      <a:lvl1pPr marL="342900" indent="-342900" algn="l" rtl="0" eaLnBrk="1" fontAlgn="base" hangingPunct="1">
        <a:spcBef>
          <a:spcPct val="20000"/>
        </a:spcBef>
        <a:spcAft>
          <a:spcPct val="0"/>
        </a:spcAft>
        <a:defRPr sz="2000" kern="1200">
          <a:solidFill>
            <a:schemeClr val="tx1"/>
          </a:solidFill>
          <a:latin typeface="+mn-lt"/>
          <a:ea typeface="+mn-ea"/>
          <a:cs typeface="+mn-cs"/>
        </a:defRPr>
      </a:lvl1pPr>
      <a:lvl2pPr marL="742950" indent="-285750" algn="l" rtl="0" eaLnBrk="1" fontAlgn="base" hangingPunct="1">
        <a:spcBef>
          <a:spcPct val="20000"/>
        </a:spcBef>
        <a:spcAft>
          <a:spcPct val="0"/>
        </a:spcAft>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defRPr kern="1200">
          <a:solidFill>
            <a:schemeClr val="tx1"/>
          </a:solidFill>
          <a:latin typeface="+mn-lt"/>
          <a:ea typeface="+mn-ea"/>
          <a:cs typeface="+mn-cs"/>
        </a:defRPr>
      </a:lvl3pPr>
      <a:lvl4pPr marL="1600200" indent="-228600" algn="l" rtl="0" eaLnBrk="1" fontAlgn="base" hangingPunct="1">
        <a:spcBef>
          <a:spcPct val="20000"/>
        </a:spcBef>
        <a:spcAft>
          <a:spcPct val="0"/>
        </a:spcAft>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26.png"/><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6.png"/><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1.v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12.v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a:t>Microsoft</a:t>
            </a:r>
            <a:r>
              <a:rPr lang="en-US" sz="2800" baseline="70000">
                <a:cs typeface="Tahoma" panose="020B0604030504040204" pitchFamily="34" charset="0"/>
              </a:rPr>
              <a:t>®</a:t>
            </a:r>
            <a:r>
              <a:rPr lang="en-US"/>
              <a:t> Office </a:t>
            </a:r>
            <a:br>
              <a:rPr lang="en-US"/>
            </a:br>
            <a:r>
              <a:rPr lang="en-US"/>
              <a:t>Outlook</a:t>
            </a:r>
            <a:r>
              <a:rPr lang="en-US" sz="2800" baseline="70000">
                <a:cs typeface="Tahoma" panose="020B0604030504040204" pitchFamily="34" charset="0"/>
              </a:rPr>
              <a:t>®</a:t>
            </a:r>
            <a:r>
              <a:rPr lang="en-US"/>
              <a:t> </a:t>
            </a:r>
            <a:r>
              <a:rPr lang="en-US">
                <a:cs typeface="Tahoma" panose="020B0604030504040204" pitchFamily="34" charset="0"/>
              </a:rPr>
              <a:t>2007 Training</a:t>
            </a:r>
          </a:p>
        </p:txBody>
      </p:sp>
      <p:sp>
        <p:nvSpPr>
          <p:cNvPr id="8195" name="Rectangle 3"/>
          <p:cNvSpPr>
            <a:spLocks noGrp="1" noChangeArrowheads="1"/>
          </p:cNvSpPr>
          <p:nvPr>
            <p:ph type="subTitle" idx="1"/>
          </p:nvPr>
        </p:nvSpPr>
        <p:spPr>
          <a:xfrm>
            <a:off x="1371600" y="4291013"/>
            <a:ext cx="6400800" cy="1030287"/>
          </a:xfrm>
        </p:spPr>
        <p:txBody>
          <a:bodyPr/>
          <a:lstStyle/>
          <a:p>
            <a:r>
              <a:rPr lang="en-US" b="1"/>
              <a:t>Calendar basics</a:t>
            </a:r>
          </a:p>
        </p:txBody>
      </p:sp>
      <p:sp>
        <p:nvSpPr>
          <p:cNvPr id="8196" name="Text Box 4"/>
          <p:cNvSpPr txBox="1">
            <a:spLocks noChangeArrowheads="1"/>
          </p:cNvSpPr>
          <p:nvPr/>
        </p:nvSpPr>
        <p:spPr bwMode="gray">
          <a:xfrm>
            <a:off x="2019300" y="1201738"/>
            <a:ext cx="510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smtClean="0">
                <a:latin typeface="Tahoma" panose="020B0604030504040204" pitchFamily="34" charset="0"/>
              </a:rPr>
              <a:t>Suite224 Internet presents</a:t>
            </a:r>
            <a:r>
              <a:rPr lang="en-US" sz="2400" dirty="0">
                <a:latin typeface="Tahoma" panose="020B0604030504040204" pitchFamily="34"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1" fill="hold" grpId="0" nodeType="afterEffect">
                                  <p:stCondLst>
                                    <p:cond delay="1000"/>
                                  </p:stCondLst>
                                  <p:childTnLst>
                                    <p:set>
                                      <p:cBhvr>
                                        <p:cTn id="11" dur="1" fill="hold">
                                          <p:stCondLst>
                                            <p:cond delay="0"/>
                                          </p:stCondLst>
                                        </p:cTn>
                                        <p:tgtEl>
                                          <p:spTgt spid="8194"/>
                                        </p:tgtEl>
                                        <p:attrNameLst>
                                          <p:attrName>style.visibility</p:attrName>
                                        </p:attrNameLst>
                                      </p:cBhvr>
                                      <p:to>
                                        <p:strVal val="visible"/>
                                      </p:to>
                                    </p:set>
                                    <p:animEffect transition="in" filter="slide(fromTop)">
                                      <p:cBhvr>
                                        <p:cTn id="12" dur="500"/>
                                        <p:tgtEl>
                                          <p:spTgt spid="8194"/>
                                        </p:tgtEl>
                                      </p:cBhvr>
                                    </p:animEffect>
                                  </p:childTnLst>
                                </p:cTn>
                              </p:par>
                            </p:childTnLst>
                          </p:cTn>
                        </p:par>
                        <p:par>
                          <p:cTn id="13" fill="hold" nodeType="afterGroup">
                            <p:stCondLst>
                              <p:cond delay="2000"/>
                            </p:stCondLst>
                            <p:childTnLst>
                              <p:par>
                                <p:cTn id="14" presetID="12" presetClass="entr" presetSubtype="4" fill="hold" grpId="0" nodeType="afterEffect">
                                  <p:stCondLst>
                                    <p:cond delay="100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slide(fromBottom)">
                                      <p:cBhvr>
                                        <p:cTn id="16"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P spid="819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86370" name="Rectangle 2"/>
          <p:cNvSpPr>
            <a:spLocks noGrp="1" noChangeArrowheads="1"/>
          </p:cNvSpPr>
          <p:nvPr>
            <p:ph type="title"/>
          </p:nvPr>
        </p:nvSpPr>
        <p:spPr>
          <a:xfrm>
            <a:off x="239713" y="63500"/>
            <a:ext cx="8904287" cy="614363"/>
          </a:xfrm>
        </p:spPr>
        <p:txBody>
          <a:bodyPr/>
          <a:lstStyle/>
          <a:p>
            <a:r>
              <a:rPr lang="en-US"/>
              <a:t>Just you? Use an appointment</a:t>
            </a:r>
          </a:p>
        </p:txBody>
      </p:sp>
      <p:sp>
        <p:nvSpPr>
          <p:cNvPr id="186371" name="Rectangle 3"/>
          <p:cNvSpPr>
            <a:spLocks noChangeArrowheads="1"/>
          </p:cNvSpPr>
          <p:nvPr/>
        </p:nvSpPr>
        <p:spPr bwMode="auto">
          <a:xfrm>
            <a:off x="6119813" y="854075"/>
            <a:ext cx="2744787" cy="125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Use an </a:t>
            </a:r>
            <a:r>
              <a:rPr lang="en-US" sz="2000" b="1" dirty="0"/>
              <a:t>appointment</a:t>
            </a:r>
            <a:r>
              <a:rPr lang="en-US" sz="2000" dirty="0"/>
              <a:t> when you know you’ll be busy, but no one else is involved. </a:t>
            </a:r>
          </a:p>
          <a:p>
            <a:pPr>
              <a:spcAft>
                <a:spcPct val="75000"/>
              </a:spcAft>
            </a:pPr>
            <a:endParaRPr lang="en-US" sz="2000" dirty="0"/>
          </a:p>
        </p:txBody>
      </p:sp>
      <p:sp>
        <p:nvSpPr>
          <p:cNvPr id="186375"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6378" name="Rectangle 10"/>
          <p:cNvSpPr>
            <a:spLocks noChangeArrowheads="1"/>
          </p:cNvSpPr>
          <p:nvPr/>
        </p:nvSpPr>
        <p:spPr bwMode="auto">
          <a:xfrm>
            <a:off x="277813" y="3994150"/>
            <a:ext cx="5926137"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For example, you might want to block out time for research on a project, for writing a report, or for running an errand on the way home from work. </a:t>
            </a:r>
          </a:p>
        </p:txBody>
      </p:sp>
      <p:pic>
        <p:nvPicPr>
          <p:cNvPr id="186379" name="Picture 11" descr="Steps to create a new appointment by clicking"/>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86379"/>
                                        </p:tgtEl>
                                        <p:attrNameLst>
                                          <p:attrName>style.visibility</p:attrName>
                                        </p:attrNameLst>
                                      </p:cBhvr>
                                      <p:to>
                                        <p:strVal val="visible"/>
                                      </p:to>
                                    </p:set>
                                    <p:animEffect transition="in" filter="slide(fromTop)">
                                      <p:cBhvr>
                                        <p:cTn id="7" dur="500"/>
                                        <p:tgtEl>
                                          <p:spTgt spid="186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6371"/>
                                        </p:tgtEl>
                                        <p:attrNameLst>
                                          <p:attrName>style.visibility</p:attrName>
                                        </p:attrNameLst>
                                      </p:cBhvr>
                                      <p:to>
                                        <p:strVal val="visible"/>
                                      </p:to>
                                    </p:set>
                                    <p:animEffect transition="in" filter="slide(fromTop)">
                                      <p:cBhvr>
                                        <p:cTn id="12" dur="250"/>
                                        <p:tgtEl>
                                          <p:spTgt spid="186371"/>
                                        </p:tgtEl>
                                      </p:cBhvr>
                                    </p:animEffect>
                                  </p:childTnLst>
                                </p:cTn>
                              </p:par>
                            </p:childTnLst>
                          </p:cTn>
                        </p:par>
                        <p:par>
                          <p:cTn id="13" fill="hold" nodeType="withGroup">
                            <p:stCondLst>
                              <p:cond delay="250"/>
                            </p:stCondLst>
                            <p:childTnLst>
                              <p:par>
                                <p:cTn id="14" presetID="12" presetClass="entr" presetSubtype="8" fill="hold" grpId="0" nodeType="afterEffect">
                                  <p:stCondLst>
                                    <p:cond delay="0"/>
                                  </p:stCondLst>
                                  <p:childTnLst>
                                    <p:set>
                                      <p:cBhvr>
                                        <p:cTn id="15" dur="1" fill="hold">
                                          <p:stCondLst>
                                            <p:cond delay="0"/>
                                          </p:stCondLst>
                                        </p:cTn>
                                        <p:tgtEl>
                                          <p:spTgt spid="186378">
                                            <p:txEl>
                                              <p:pRg st="0" end="0"/>
                                            </p:txEl>
                                          </p:spTgt>
                                        </p:tgtEl>
                                        <p:attrNameLst>
                                          <p:attrName>style.visibility</p:attrName>
                                        </p:attrNameLst>
                                      </p:cBhvr>
                                      <p:to>
                                        <p:strVal val="visible"/>
                                      </p:to>
                                    </p:set>
                                    <p:animEffect transition="in" filter="slide(fromLeft)">
                                      <p:cBhvr>
                                        <p:cTn id="16" dur="250"/>
                                        <p:tgtEl>
                                          <p:spTgt spid="186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Calendar basics</a:t>
            </a:r>
          </a:p>
        </p:txBody>
      </p:sp>
      <p:sp>
        <p:nvSpPr>
          <p:cNvPr id="188418" name="Rectangle 2"/>
          <p:cNvSpPr>
            <a:spLocks noGrp="1" noChangeArrowheads="1"/>
          </p:cNvSpPr>
          <p:nvPr>
            <p:ph type="title"/>
          </p:nvPr>
        </p:nvSpPr>
        <p:spPr>
          <a:xfrm>
            <a:off x="239713" y="63500"/>
            <a:ext cx="8904287" cy="614363"/>
          </a:xfrm>
        </p:spPr>
        <p:txBody>
          <a:bodyPr/>
          <a:lstStyle/>
          <a:p>
            <a:r>
              <a:rPr lang="en-US"/>
              <a:t>Just you? Use an appointment</a:t>
            </a:r>
          </a:p>
        </p:txBody>
      </p:sp>
      <p:sp>
        <p:nvSpPr>
          <p:cNvPr id="188419" name="Rectangle 3"/>
          <p:cNvSpPr>
            <a:spLocks noChangeArrowheads="1"/>
          </p:cNvSpPr>
          <p:nvPr/>
        </p:nvSpPr>
        <p:spPr bwMode="auto">
          <a:xfrm>
            <a:off x="6119813" y="854075"/>
            <a:ext cx="2744787" cy="750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The picture illustrates the steps. </a:t>
            </a:r>
          </a:p>
        </p:txBody>
      </p:sp>
      <p:graphicFrame>
        <p:nvGraphicFramePr>
          <p:cNvPr id="188420" name="Object 4"/>
          <p:cNvGraphicFramePr>
            <a:graphicFrameLocks noChangeAspect="1"/>
          </p:cNvGraphicFramePr>
          <p:nvPr/>
        </p:nvGraphicFramePr>
        <p:xfrm>
          <a:off x="339725" y="4059238"/>
          <a:ext cx="269875" cy="303212"/>
        </p:xfrm>
        <a:graphic>
          <a:graphicData uri="http://schemas.openxmlformats.org/presentationml/2006/ole">
            <p:oleObj spid="_x0000_s188538" name="Visio" r:id="rId4" imgW="270231" imgH="303063" progId="">
              <p:embed/>
            </p:oleObj>
          </a:graphicData>
        </a:graphic>
      </p:graphicFrame>
      <p:graphicFrame>
        <p:nvGraphicFramePr>
          <p:cNvPr id="188421" name="Object 5"/>
          <p:cNvGraphicFramePr>
            <a:graphicFrameLocks noChangeAspect="1"/>
          </p:cNvGraphicFramePr>
          <p:nvPr/>
        </p:nvGraphicFramePr>
        <p:xfrm>
          <a:off x="339725" y="4773613"/>
          <a:ext cx="269875" cy="303212"/>
        </p:xfrm>
        <a:graphic>
          <a:graphicData uri="http://schemas.openxmlformats.org/presentationml/2006/ole">
            <p:oleObj spid="_x0000_s188539" name="Visio" r:id="rId5" imgW="270231" imgH="303063" progId="">
              <p:embed/>
            </p:oleObj>
          </a:graphicData>
        </a:graphic>
      </p:graphicFrame>
      <p:graphicFrame>
        <p:nvGraphicFramePr>
          <p:cNvPr id="188422" name="Object 6"/>
          <p:cNvGraphicFramePr>
            <a:graphicFrameLocks noChangeAspect="1"/>
          </p:cNvGraphicFramePr>
          <p:nvPr/>
        </p:nvGraphicFramePr>
        <p:xfrm>
          <a:off x="339725" y="5237163"/>
          <a:ext cx="269875" cy="303212"/>
        </p:xfrm>
        <a:graphic>
          <a:graphicData uri="http://schemas.openxmlformats.org/presentationml/2006/ole">
            <p:oleObj spid="_x0000_s188540" name="Visio" r:id="rId6" imgW="270231" imgH="303063" progId="">
              <p:embed/>
            </p:oleObj>
          </a:graphicData>
        </a:graphic>
      </p:graphicFrame>
      <p:sp>
        <p:nvSpPr>
          <p:cNvPr id="188423"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8424" name="Rectangle 8"/>
          <p:cNvSpPr>
            <a:spLocks noChangeArrowheads="1"/>
          </p:cNvSpPr>
          <p:nvPr/>
        </p:nvSpPr>
        <p:spPr bwMode="auto">
          <a:xfrm>
            <a:off x="676275" y="4025900"/>
            <a:ext cx="5940425" cy="182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In Day view, rest the pointer over the desired time in your calendar, and click.</a:t>
            </a:r>
          </a:p>
          <a:p>
            <a:pPr>
              <a:spcBef>
                <a:spcPct val="20000"/>
              </a:spcBef>
              <a:spcAft>
                <a:spcPct val="45000"/>
              </a:spcAft>
            </a:pPr>
            <a:r>
              <a:rPr lang="en-US" dirty="0">
                <a:solidFill>
                  <a:srgbClr val="FFCC00"/>
                </a:solidFill>
              </a:rPr>
              <a:t>Type the details. </a:t>
            </a:r>
          </a:p>
          <a:p>
            <a:pPr>
              <a:spcBef>
                <a:spcPct val="20000"/>
              </a:spcBef>
              <a:spcAft>
                <a:spcPct val="45000"/>
              </a:spcAft>
            </a:pPr>
            <a:r>
              <a:rPr lang="en-US" dirty="0">
                <a:solidFill>
                  <a:srgbClr val="FFCC00"/>
                </a:solidFill>
              </a:rPr>
              <a:t>If you need more time for your appointment, just drag the handle to make the appointment longer. </a:t>
            </a:r>
          </a:p>
        </p:txBody>
      </p:sp>
      <p:pic>
        <p:nvPicPr>
          <p:cNvPr id="188426" name="Picture 10" descr="Steps to create a new appointment by clicking"/>
          <p:cNvPicPr>
            <a:picLocks noGrp="1" noChangeAspect="1" noChangeArrowheads="1"/>
          </p:cNvPicPr>
          <p:nvPr>
            <p:ph sz="half" idx="1"/>
          </p:nvPr>
        </p:nvPicPr>
        <p:blipFill>
          <a:blip r:embed="rId7"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8419"/>
                                        </p:tgtEl>
                                        <p:attrNameLst>
                                          <p:attrName>style.visibility</p:attrName>
                                        </p:attrNameLst>
                                      </p:cBhvr>
                                      <p:to>
                                        <p:strVal val="visible"/>
                                      </p:to>
                                    </p:set>
                                    <p:animEffect transition="in" filter="slide(fromTop)">
                                      <p:cBhvr>
                                        <p:cTn id="7" dur="250"/>
                                        <p:tgtEl>
                                          <p:spTgt spid="188419"/>
                                        </p:tgtEl>
                                      </p:cBhvr>
                                    </p:animEffect>
                                  </p:childTnLst>
                                </p:cTn>
                              </p:par>
                            </p:childTnLst>
                          </p:cTn>
                        </p:par>
                        <p:par>
                          <p:cTn id="8" fill="hold" nodeType="withGroup">
                            <p:stCondLst>
                              <p:cond delay="250"/>
                            </p:stCondLst>
                            <p:childTnLst>
                              <p:par>
                                <p:cTn id="9" presetID="9" presetClass="entr" presetSubtype="0" fill="hold" nodeType="afterEffect">
                                  <p:stCondLst>
                                    <p:cond delay="0"/>
                                  </p:stCondLst>
                                  <p:childTnLst>
                                    <p:set>
                                      <p:cBhvr>
                                        <p:cTn id="10" dur="1" fill="hold">
                                          <p:stCondLst>
                                            <p:cond delay="0"/>
                                          </p:stCondLst>
                                        </p:cTn>
                                        <p:tgtEl>
                                          <p:spTgt spid="188420"/>
                                        </p:tgtEl>
                                        <p:attrNameLst>
                                          <p:attrName>style.visibility</p:attrName>
                                        </p:attrNameLst>
                                      </p:cBhvr>
                                      <p:to>
                                        <p:strVal val="visible"/>
                                      </p:to>
                                    </p:set>
                                    <p:animEffect transition="in" filter="dissolve">
                                      <p:cBhvr>
                                        <p:cTn id="11" dur="500"/>
                                        <p:tgtEl>
                                          <p:spTgt spid="188420"/>
                                        </p:tgtEl>
                                      </p:cBhvr>
                                    </p:animEffect>
                                  </p:childTnLst>
                                </p:cTn>
                              </p:par>
                            </p:childTnLst>
                          </p:cTn>
                        </p:par>
                        <p:par>
                          <p:cTn id="12" fill="hold" nodeType="afterGroup">
                            <p:stCondLst>
                              <p:cond delay="750"/>
                            </p:stCondLst>
                            <p:childTnLst>
                              <p:par>
                                <p:cTn id="13" presetID="9" presetClass="entr" presetSubtype="0" fill="hold" nodeType="afterEffect">
                                  <p:stCondLst>
                                    <p:cond delay="0"/>
                                  </p:stCondLst>
                                  <p:childTnLst>
                                    <p:set>
                                      <p:cBhvr>
                                        <p:cTn id="14" dur="1" fill="hold">
                                          <p:stCondLst>
                                            <p:cond delay="0"/>
                                          </p:stCondLst>
                                        </p:cTn>
                                        <p:tgtEl>
                                          <p:spTgt spid="188421"/>
                                        </p:tgtEl>
                                        <p:attrNameLst>
                                          <p:attrName>style.visibility</p:attrName>
                                        </p:attrNameLst>
                                      </p:cBhvr>
                                      <p:to>
                                        <p:strVal val="visible"/>
                                      </p:to>
                                    </p:set>
                                    <p:animEffect transition="in" filter="dissolve">
                                      <p:cBhvr>
                                        <p:cTn id="15" dur="500"/>
                                        <p:tgtEl>
                                          <p:spTgt spid="188421"/>
                                        </p:tgtEl>
                                      </p:cBhvr>
                                    </p:animEffect>
                                  </p:childTnLst>
                                </p:cTn>
                              </p:par>
                            </p:childTnLst>
                          </p:cTn>
                        </p:par>
                        <p:par>
                          <p:cTn id="16" fill="hold" nodeType="afterGroup">
                            <p:stCondLst>
                              <p:cond delay="1250"/>
                            </p:stCondLst>
                            <p:childTnLst>
                              <p:par>
                                <p:cTn id="17" presetID="9" presetClass="entr" presetSubtype="0" fill="hold" nodeType="afterEffect">
                                  <p:stCondLst>
                                    <p:cond delay="0"/>
                                  </p:stCondLst>
                                  <p:childTnLst>
                                    <p:set>
                                      <p:cBhvr>
                                        <p:cTn id="18" dur="1" fill="hold">
                                          <p:stCondLst>
                                            <p:cond delay="0"/>
                                          </p:stCondLst>
                                        </p:cTn>
                                        <p:tgtEl>
                                          <p:spTgt spid="188422"/>
                                        </p:tgtEl>
                                        <p:attrNameLst>
                                          <p:attrName>style.visibility</p:attrName>
                                        </p:attrNameLst>
                                      </p:cBhvr>
                                      <p:to>
                                        <p:strVal val="visible"/>
                                      </p:to>
                                    </p:set>
                                    <p:animEffect transition="in" filter="dissolve">
                                      <p:cBhvr>
                                        <p:cTn id="19" dur="500"/>
                                        <p:tgtEl>
                                          <p:spTgt spid="188422"/>
                                        </p:tgtEl>
                                      </p:cBhvr>
                                    </p:animEffect>
                                  </p:childTnLst>
                                </p:cTn>
                              </p:par>
                            </p:childTnLst>
                          </p:cTn>
                        </p:par>
                        <p:par>
                          <p:cTn id="20" fill="hold" nodeType="withGroup">
                            <p:stCondLst>
                              <p:cond delay="1750"/>
                            </p:stCondLst>
                            <p:childTnLst>
                              <p:par>
                                <p:cTn id="21" presetID="5" presetClass="entr" presetSubtype="10" fill="hold" grpId="0" nodeType="afterEffect">
                                  <p:stCondLst>
                                    <p:cond delay="0"/>
                                  </p:stCondLst>
                                  <p:childTnLst>
                                    <p:set>
                                      <p:cBhvr>
                                        <p:cTn id="22" dur="1" fill="hold">
                                          <p:stCondLst>
                                            <p:cond delay="0"/>
                                          </p:stCondLst>
                                        </p:cTn>
                                        <p:tgtEl>
                                          <p:spTgt spid="188424">
                                            <p:txEl>
                                              <p:pRg st="0" end="0"/>
                                            </p:txEl>
                                          </p:spTgt>
                                        </p:tgtEl>
                                        <p:attrNameLst>
                                          <p:attrName>style.visibility</p:attrName>
                                        </p:attrNameLst>
                                      </p:cBhvr>
                                      <p:to>
                                        <p:strVal val="visible"/>
                                      </p:to>
                                    </p:set>
                                    <p:animEffect transition="in" filter="checkerboard(across)">
                                      <p:cBhvr>
                                        <p:cTn id="23" dur="250"/>
                                        <p:tgtEl>
                                          <p:spTgt spid="188424">
                                            <p:txEl>
                                              <p:pRg st="0" end="0"/>
                                            </p:txEl>
                                          </p:spTgt>
                                        </p:tgtEl>
                                      </p:cBhvr>
                                    </p:animEffect>
                                  </p:childTnLst>
                                </p:cTn>
                              </p:par>
                            </p:childTnLst>
                          </p:cTn>
                        </p:par>
                        <p:par>
                          <p:cTn id="24" fill="hold" nodeType="withGroup">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188424">
                                            <p:txEl>
                                              <p:pRg st="1" end="1"/>
                                            </p:txEl>
                                          </p:spTgt>
                                        </p:tgtEl>
                                        <p:attrNameLst>
                                          <p:attrName>style.visibility</p:attrName>
                                        </p:attrNameLst>
                                      </p:cBhvr>
                                      <p:to>
                                        <p:strVal val="visible"/>
                                      </p:to>
                                    </p:set>
                                    <p:animEffect transition="in" filter="checkerboard(across)">
                                      <p:cBhvr>
                                        <p:cTn id="27" dur="250"/>
                                        <p:tgtEl>
                                          <p:spTgt spid="188424">
                                            <p:txEl>
                                              <p:pRg st="1" end="1"/>
                                            </p:txEl>
                                          </p:spTgt>
                                        </p:tgtEl>
                                      </p:cBhvr>
                                    </p:animEffect>
                                  </p:childTnLst>
                                </p:cTn>
                              </p:par>
                            </p:childTnLst>
                          </p:cTn>
                        </p:par>
                        <p:par>
                          <p:cTn id="28" fill="hold" nodeType="withGroup">
                            <p:stCondLst>
                              <p:cond delay="2250"/>
                            </p:stCondLst>
                            <p:childTnLst>
                              <p:par>
                                <p:cTn id="29" presetID="5" presetClass="entr" presetSubtype="10" fill="hold" grpId="0" nodeType="afterEffect">
                                  <p:stCondLst>
                                    <p:cond delay="0"/>
                                  </p:stCondLst>
                                  <p:childTnLst>
                                    <p:set>
                                      <p:cBhvr>
                                        <p:cTn id="30" dur="1" fill="hold">
                                          <p:stCondLst>
                                            <p:cond delay="0"/>
                                          </p:stCondLst>
                                        </p:cTn>
                                        <p:tgtEl>
                                          <p:spTgt spid="188424">
                                            <p:txEl>
                                              <p:pRg st="2" end="2"/>
                                            </p:txEl>
                                          </p:spTgt>
                                        </p:tgtEl>
                                        <p:attrNameLst>
                                          <p:attrName>style.visibility</p:attrName>
                                        </p:attrNameLst>
                                      </p:cBhvr>
                                      <p:to>
                                        <p:strVal val="visible"/>
                                      </p:to>
                                    </p:set>
                                    <p:animEffect transition="in" filter="checkerboard(across)">
                                      <p:cBhvr>
                                        <p:cTn id="31" dur="250"/>
                                        <p:tgtEl>
                                          <p:spTgt spid="1884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P spid="18842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90466" name="Rectangle 2"/>
          <p:cNvSpPr>
            <a:spLocks noGrp="1" noChangeArrowheads="1"/>
          </p:cNvSpPr>
          <p:nvPr>
            <p:ph type="title"/>
          </p:nvPr>
        </p:nvSpPr>
        <p:spPr>
          <a:xfrm>
            <a:off x="239713" y="63500"/>
            <a:ext cx="8904287" cy="614363"/>
          </a:xfrm>
        </p:spPr>
        <p:txBody>
          <a:bodyPr/>
          <a:lstStyle/>
          <a:p>
            <a:r>
              <a:rPr lang="en-US"/>
              <a:t>When others are involved, it’s a meeting</a:t>
            </a:r>
          </a:p>
        </p:txBody>
      </p:sp>
      <p:sp>
        <p:nvSpPr>
          <p:cNvPr id="190467" name="Rectangle 3"/>
          <p:cNvSpPr>
            <a:spLocks noChangeArrowheads="1"/>
          </p:cNvSpPr>
          <p:nvPr/>
        </p:nvSpPr>
        <p:spPr bwMode="auto">
          <a:xfrm>
            <a:off x="6119813" y="854075"/>
            <a:ext cx="2744787" cy="171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 </a:t>
            </a:r>
            <a:r>
              <a:rPr lang="en-US" sz="2000" b="1" dirty="0"/>
              <a:t>meeting</a:t>
            </a:r>
            <a:r>
              <a:rPr lang="en-US" sz="2000" dirty="0"/>
              <a:t> occurs at a scheduled time, and it includes other people and a meeting location. </a:t>
            </a:r>
          </a:p>
        </p:txBody>
      </p:sp>
      <p:sp>
        <p:nvSpPr>
          <p:cNvPr id="190471"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0474" name="Rectangle 10"/>
          <p:cNvSpPr>
            <a:spLocks noChangeArrowheads="1"/>
          </p:cNvSpPr>
          <p:nvPr/>
        </p:nvSpPr>
        <p:spPr bwMode="auto">
          <a:xfrm>
            <a:off x="277813" y="3994150"/>
            <a:ext cx="5926137"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A meeting in your calendar could be one you set up, or it could be one you’ve been invited to by someone else. </a:t>
            </a:r>
          </a:p>
          <a:p>
            <a:pPr>
              <a:spcAft>
                <a:spcPct val="75000"/>
              </a:spcAft>
            </a:pPr>
            <a:r>
              <a:rPr lang="en-US" dirty="0">
                <a:solidFill>
                  <a:srgbClr val="FFCC00"/>
                </a:solidFill>
              </a:rPr>
              <a:t>Meetings appear both in your calendar and in the calendars of the other people who are involved.</a:t>
            </a:r>
          </a:p>
        </p:txBody>
      </p:sp>
      <p:pic>
        <p:nvPicPr>
          <p:cNvPr id="190475" name="Picture 11" descr="Meeting in calendar with location and organizer called out"/>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90475"/>
                                        </p:tgtEl>
                                        <p:attrNameLst>
                                          <p:attrName>style.visibility</p:attrName>
                                        </p:attrNameLst>
                                      </p:cBhvr>
                                      <p:to>
                                        <p:strVal val="visible"/>
                                      </p:to>
                                    </p:set>
                                    <p:animEffect transition="in" filter="slide(fromTop)">
                                      <p:cBhvr>
                                        <p:cTn id="7" dur="500"/>
                                        <p:tgtEl>
                                          <p:spTgt spid="190475"/>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90467"/>
                                        </p:tgtEl>
                                        <p:attrNameLst>
                                          <p:attrName>style.visibility</p:attrName>
                                        </p:attrNameLst>
                                      </p:cBhvr>
                                      <p:to>
                                        <p:strVal val="visible"/>
                                      </p:to>
                                    </p:set>
                                    <p:animEffect transition="in" filter="slide(fromTop)">
                                      <p:cBhvr>
                                        <p:cTn id="11" dur="500"/>
                                        <p:tgtEl>
                                          <p:spTgt spid="190467"/>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90474">
                                            <p:txEl>
                                              <p:pRg st="0" end="0"/>
                                            </p:txEl>
                                          </p:spTgt>
                                        </p:tgtEl>
                                        <p:attrNameLst>
                                          <p:attrName>style.visibility</p:attrName>
                                        </p:attrNameLst>
                                      </p:cBhvr>
                                      <p:to>
                                        <p:strVal val="visible"/>
                                      </p:to>
                                    </p:set>
                                    <p:animEffect transition="in" filter="slide(fromLeft)">
                                      <p:cBhvr>
                                        <p:cTn id="15" dur="250"/>
                                        <p:tgtEl>
                                          <p:spTgt spid="190474">
                                            <p:txEl>
                                              <p:pRg st="0" end="0"/>
                                            </p:txEl>
                                          </p:spTgt>
                                        </p:tgtEl>
                                      </p:cBhvr>
                                    </p:animEffect>
                                  </p:childTnLst>
                                </p:cTn>
                              </p:par>
                            </p:childTnLst>
                          </p:cTn>
                        </p:par>
                        <p:par>
                          <p:cTn id="16" fill="hold" nodeType="withGroup">
                            <p:stCondLst>
                              <p:cond delay="1250"/>
                            </p:stCondLst>
                            <p:childTnLst>
                              <p:par>
                                <p:cTn id="17" presetID="12" presetClass="entr" presetSubtype="8" fill="hold" grpId="0" nodeType="afterEffect">
                                  <p:stCondLst>
                                    <p:cond delay="0"/>
                                  </p:stCondLst>
                                  <p:childTnLst>
                                    <p:set>
                                      <p:cBhvr>
                                        <p:cTn id="18" dur="1" fill="hold">
                                          <p:stCondLst>
                                            <p:cond delay="0"/>
                                          </p:stCondLst>
                                        </p:cTn>
                                        <p:tgtEl>
                                          <p:spTgt spid="190474">
                                            <p:txEl>
                                              <p:pRg st="1" end="1"/>
                                            </p:txEl>
                                          </p:spTgt>
                                        </p:tgtEl>
                                        <p:attrNameLst>
                                          <p:attrName>style.visibility</p:attrName>
                                        </p:attrNameLst>
                                      </p:cBhvr>
                                      <p:to>
                                        <p:strVal val="visible"/>
                                      </p:to>
                                    </p:set>
                                    <p:animEffect transition="in" filter="slide(fromLeft)">
                                      <p:cBhvr>
                                        <p:cTn id="19" dur="250"/>
                                        <p:tgtEl>
                                          <p:spTgt spid="1904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utoUpdateAnimBg="0"/>
      <p:bldP spid="190474"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Calendar basics</a:t>
            </a:r>
          </a:p>
        </p:txBody>
      </p:sp>
      <p:sp>
        <p:nvSpPr>
          <p:cNvPr id="192514" name="Rectangle 2"/>
          <p:cNvSpPr>
            <a:spLocks noGrp="1" noChangeArrowheads="1"/>
          </p:cNvSpPr>
          <p:nvPr>
            <p:ph type="title"/>
          </p:nvPr>
        </p:nvSpPr>
        <p:spPr>
          <a:xfrm>
            <a:off x="239713" y="63500"/>
            <a:ext cx="8904287" cy="614363"/>
          </a:xfrm>
        </p:spPr>
        <p:txBody>
          <a:bodyPr/>
          <a:lstStyle/>
          <a:p>
            <a:r>
              <a:rPr lang="en-US"/>
              <a:t>When others are involved, it’s a meeting</a:t>
            </a:r>
          </a:p>
        </p:txBody>
      </p:sp>
      <p:sp>
        <p:nvSpPr>
          <p:cNvPr id="19251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In your calendar, you can tell the difference between a meeting and an appointment by the information in the meeting entry. </a:t>
            </a:r>
          </a:p>
        </p:txBody>
      </p:sp>
      <p:graphicFrame>
        <p:nvGraphicFramePr>
          <p:cNvPr id="192516" name="Object 4"/>
          <p:cNvGraphicFramePr>
            <a:graphicFrameLocks noChangeAspect="1"/>
          </p:cNvGraphicFramePr>
          <p:nvPr/>
        </p:nvGraphicFramePr>
        <p:xfrm>
          <a:off x="339725" y="4516438"/>
          <a:ext cx="269875" cy="303212"/>
        </p:xfrm>
        <a:graphic>
          <a:graphicData uri="http://schemas.openxmlformats.org/presentationml/2006/ole">
            <p:oleObj spid="_x0000_s192597" name="Visio" r:id="rId4" imgW="270231" imgH="303063" progId="">
              <p:embed/>
            </p:oleObj>
          </a:graphicData>
        </a:graphic>
      </p:graphicFrame>
      <p:graphicFrame>
        <p:nvGraphicFramePr>
          <p:cNvPr id="192517" name="Object 5"/>
          <p:cNvGraphicFramePr>
            <a:graphicFrameLocks noChangeAspect="1"/>
          </p:cNvGraphicFramePr>
          <p:nvPr/>
        </p:nvGraphicFramePr>
        <p:xfrm>
          <a:off x="339725" y="4983163"/>
          <a:ext cx="269875" cy="303212"/>
        </p:xfrm>
        <a:graphic>
          <a:graphicData uri="http://schemas.openxmlformats.org/presentationml/2006/ole">
            <p:oleObj spid="_x0000_s192598" name="Visio" r:id="rId5" imgW="270231" imgH="303063" progId="">
              <p:embed/>
            </p:oleObj>
          </a:graphicData>
        </a:graphic>
      </p:graphicFrame>
      <p:sp>
        <p:nvSpPr>
          <p:cNvPr id="192519"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2520" name="Rectangle 8"/>
          <p:cNvSpPr>
            <a:spLocks noChangeArrowheads="1"/>
          </p:cNvSpPr>
          <p:nvPr/>
        </p:nvSpPr>
        <p:spPr bwMode="auto">
          <a:xfrm>
            <a:off x="676275" y="4502150"/>
            <a:ext cx="5940425" cy="820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The location of the meeting.</a:t>
            </a:r>
          </a:p>
          <a:p>
            <a:pPr>
              <a:spcBef>
                <a:spcPct val="20000"/>
              </a:spcBef>
              <a:spcAft>
                <a:spcPct val="45000"/>
              </a:spcAft>
            </a:pPr>
            <a:r>
              <a:rPr lang="en-US" dirty="0">
                <a:solidFill>
                  <a:srgbClr val="FFCC00"/>
                </a:solidFill>
              </a:rPr>
              <a:t>The organizer’s name. </a:t>
            </a:r>
          </a:p>
        </p:txBody>
      </p:sp>
      <p:sp>
        <p:nvSpPr>
          <p:cNvPr id="192521" name="Rectangle 9"/>
          <p:cNvSpPr>
            <a:spLocks noChangeArrowheads="1"/>
          </p:cNvSpPr>
          <p:nvPr/>
        </p:nvSpPr>
        <p:spPr bwMode="auto">
          <a:xfrm>
            <a:off x="277813" y="3994150"/>
            <a:ext cx="5926137"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In a meeting, you’ll see the following:</a:t>
            </a:r>
          </a:p>
        </p:txBody>
      </p:sp>
      <p:pic>
        <p:nvPicPr>
          <p:cNvPr id="192522" name="Picture 10" descr="Meeting in calendar with location and organizer called out"/>
          <p:cNvPicPr>
            <a:picLocks noGrp="1" noChangeAspect="1" noChangeArrowheads="1"/>
          </p:cNvPicPr>
          <p:nvPr>
            <p:ph sz="half" idx="1"/>
          </p:nvPr>
        </p:nvPicPr>
        <p:blipFill>
          <a:blip r:embed="rId6"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slide(fromTop)">
                                      <p:cBhvr>
                                        <p:cTn id="7" dur="250"/>
                                        <p:tgtEl>
                                          <p:spTgt spid="192515"/>
                                        </p:tgtEl>
                                      </p:cBhvr>
                                    </p:animEffect>
                                  </p:childTnLst>
                                </p:cTn>
                              </p:par>
                            </p:childTnLst>
                          </p:cTn>
                        </p:par>
                        <p:par>
                          <p:cTn id="8" fill="hold" nodeType="withGroup">
                            <p:stCondLst>
                              <p:cond delay="250"/>
                            </p:stCondLst>
                            <p:childTnLst>
                              <p:par>
                                <p:cTn id="9" presetID="12" presetClass="entr" presetSubtype="8" fill="hold" grpId="0" nodeType="afterEffect">
                                  <p:stCondLst>
                                    <p:cond delay="0"/>
                                  </p:stCondLst>
                                  <p:childTnLst>
                                    <p:set>
                                      <p:cBhvr>
                                        <p:cTn id="10" dur="1" fill="hold">
                                          <p:stCondLst>
                                            <p:cond delay="0"/>
                                          </p:stCondLst>
                                        </p:cTn>
                                        <p:tgtEl>
                                          <p:spTgt spid="192521">
                                            <p:txEl>
                                              <p:pRg st="0" end="0"/>
                                            </p:txEl>
                                          </p:spTgt>
                                        </p:tgtEl>
                                        <p:attrNameLst>
                                          <p:attrName>style.visibility</p:attrName>
                                        </p:attrNameLst>
                                      </p:cBhvr>
                                      <p:to>
                                        <p:strVal val="visible"/>
                                      </p:to>
                                    </p:set>
                                    <p:animEffect transition="in" filter="slide(fromLeft)">
                                      <p:cBhvr>
                                        <p:cTn id="11" dur="250"/>
                                        <p:tgtEl>
                                          <p:spTgt spid="192521">
                                            <p:txEl>
                                              <p:pRg st="0" end="0"/>
                                            </p:txEl>
                                          </p:spTgt>
                                        </p:tgtEl>
                                      </p:cBhvr>
                                    </p:animEffect>
                                  </p:childTnLst>
                                </p:cTn>
                              </p:par>
                            </p:childTnLst>
                          </p:cTn>
                        </p:par>
                        <p:par>
                          <p:cTn id="12" fill="hold" nodeType="with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92516"/>
                                        </p:tgtEl>
                                        <p:attrNameLst>
                                          <p:attrName>style.visibility</p:attrName>
                                        </p:attrNameLst>
                                      </p:cBhvr>
                                      <p:to>
                                        <p:strVal val="visible"/>
                                      </p:to>
                                    </p:set>
                                    <p:animEffect transition="in" filter="dissolve">
                                      <p:cBhvr>
                                        <p:cTn id="15" dur="500"/>
                                        <p:tgtEl>
                                          <p:spTgt spid="192516"/>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192517"/>
                                        </p:tgtEl>
                                        <p:attrNameLst>
                                          <p:attrName>style.visibility</p:attrName>
                                        </p:attrNameLst>
                                      </p:cBhvr>
                                      <p:to>
                                        <p:strVal val="visible"/>
                                      </p:to>
                                    </p:set>
                                    <p:animEffect transition="in" filter="dissolve">
                                      <p:cBhvr>
                                        <p:cTn id="19" dur="500"/>
                                        <p:tgtEl>
                                          <p:spTgt spid="192517"/>
                                        </p:tgtEl>
                                      </p:cBhvr>
                                    </p:animEffect>
                                  </p:childTnLst>
                                </p:cTn>
                              </p:par>
                            </p:childTnLst>
                          </p:cTn>
                        </p:par>
                        <p:par>
                          <p:cTn id="20" fill="hold" nodeType="withGroup">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92520">
                                            <p:txEl>
                                              <p:pRg st="0" end="0"/>
                                            </p:txEl>
                                          </p:spTgt>
                                        </p:tgtEl>
                                        <p:attrNameLst>
                                          <p:attrName>style.visibility</p:attrName>
                                        </p:attrNameLst>
                                      </p:cBhvr>
                                      <p:to>
                                        <p:strVal val="visible"/>
                                      </p:to>
                                    </p:set>
                                    <p:animEffect transition="in" filter="checkerboard(across)">
                                      <p:cBhvr>
                                        <p:cTn id="23" dur="250"/>
                                        <p:tgtEl>
                                          <p:spTgt spid="192520">
                                            <p:txEl>
                                              <p:pRg st="0" end="0"/>
                                            </p:txEl>
                                          </p:spTgt>
                                        </p:tgtEl>
                                      </p:cBhvr>
                                    </p:animEffect>
                                  </p:childTnLst>
                                </p:cTn>
                              </p:par>
                            </p:childTnLst>
                          </p:cTn>
                        </p:par>
                        <p:par>
                          <p:cTn id="24" fill="hold" nodeType="withGroup">
                            <p:stCondLst>
                              <p:cond delay="1750"/>
                            </p:stCondLst>
                            <p:childTnLst>
                              <p:par>
                                <p:cTn id="25" presetID="5" presetClass="entr" presetSubtype="10" fill="hold" grpId="0" nodeType="afterEffect">
                                  <p:stCondLst>
                                    <p:cond delay="0"/>
                                  </p:stCondLst>
                                  <p:childTnLst>
                                    <p:set>
                                      <p:cBhvr>
                                        <p:cTn id="26" dur="1" fill="hold">
                                          <p:stCondLst>
                                            <p:cond delay="0"/>
                                          </p:stCondLst>
                                        </p:cTn>
                                        <p:tgtEl>
                                          <p:spTgt spid="192520">
                                            <p:txEl>
                                              <p:pRg st="1" end="1"/>
                                            </p:txEl>
                                          </p:spTgt>
                                        </p:tgtEl>
                                        <p:attrNameLst>
                                          <p:attrName>style.visibility</p:attrName>
                                        </p:attrNameLst>
                                      </p:cBhvr>
                                      <p:to>
                                        <p:strVal val="visible"/>
                                      </p:to>
                                    </p:set>
                                    <p:animEffect transition="in" filter="checkerboard(across)">
                                      <p:cBhvr>
                                        <p:cTn id="27" dur="250"/>
                                        <p:tgtEl>
                                          <p:spTgt spid="1925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autoUpdateAnimBg="0"/>
      <p:bldP spid="192520" grpId="0" build="p" autoUpdateAnimBg="0"/>
      <p:bldP spid="19252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94562" name="Rectangle 2"/>
          <p:cNvSpPr>
            <a:spLocks noGrp="1" noChangeArrowheads="1"/>
          </p:cNvSpPr>
          <p:nvPr>
            <p:ph type="title"/>
          </p:nvPr>
        </p:nvSpPr>
        <p:spPr>
          <a:xfrm>
            <a:off x="239713" y="63500"/>
            <a:ext cx="8904287" cy="614363"/>
          </a:xfrm>
        </p:spPr>
        <p:txBody>
          <a:bodyPr/>
          <a:lstStyle/>
          <a:p>
            <a:r>
              <a:rPr lang="en-US"/>
              <a:t>When others are involved, it’s a meeting</a:t>
            </a:r>
          </a:p>
        </p:txBody>
      </p:sp>
      <p:sp>
        <p:nvSpPr>
          <p:cNvPr id="19456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a:t>In your calendar, you can tell the difference between a meeting and an appointment by the information in the meeting entry. </a:t>
            </a:r>
          </a:p>
        </p:txBody>
      </p:sp>
      <p:sp>
        <p:nvSpPr>
          <p:cNvPr id="194566" name="Line 6"/>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568" name="Rectangle 8"/>
          <p:cNvSpPr>
            <a:spLocks noChangeArrowheads="1"/>
          </p:cNvSpPr>
          <p:nvPr/>
        </p:nvSpPr>
        <p:spPr bwMode="auto">
          <a:xfrm>
            <a:off x="277813" y="3994150"/>
            <a:ext cx="5926137"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a:solidFill>
                  <a:srgbClr val="FFCC00"/>
                </a:solidFill>
              </a:rPr>
              <a:t>A meeting in Outlook is set up with the help of a </a:t>
            </a:r>
            <a:r>
              <a:rPr lang="en-US" b="1">
                <a:solidFill>
                  <a:srgbClr val="FFCC00"/>
                </a:solidFill>
              </a:rPr>
              <a:t>meeting request</a:t>
            </a:r>
            <a:r>
              <a:rPr lang="en-US">
                <a:solidFill>
                  <a:srgbClr val="FFCC00"/>
                </a:solidFill>
              </a:rPr>
              <a:t>, which is delivered to the meeting participants via e-mail. </a:t>
            </a:r>
          </a:p>
        </p:txBody>
      </p:sp>
      <p:pic>
        <p:nvPicPr>
          <p:cNvPr id="194569" name="Picture 9" descr="Meeting in calendar with location and organizer called out"/>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4568">
                                            <p:txEl>
                                              <p:pRg st="0" end="0"/>
                                            </p:txEl>
                                          </p:spTgt>
                                        </p:tgtEl>
                                        <p:attrNameLst>
                                          <p:attrName>style.visibility</p:attrName>
                                        </p:attrNameLst>
                                      </p:cBhvr>
                                      <p:to>
                                        <p:strVal val="visible"/>
                                      </p:to>
                                    </p:set>
                                    <p:animEffect transition="in" filter="slide(fromLeft)">
                                      <p:cBhvr>
                                        <p:cTn id="7" dur="500"/>
                                        <p:tgtEl>
                                          <p:spTgt spid="1945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8"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25602" name="Rectangle 2"/>
          <p:cNvSpPr>
            <a:spLocks noGrp="1" noChangeArrowheads="1"/>
          </p:cNvSpPr>
          <p:nvPr>
            <p:ph type="title"/>
          </p:nvPr>
        </p:nvSpPr>
        <p:spPr>
          <a:xfrm>
            <a:off x="211138" y="73025"/>
            <a:ext cx="8027987" cy="614363"/>
          </a:xfrm>
        </p:spPr>
        <p:txBody>
          <a:bodyPr/>
          <a:lstStyle/>
          <a:p>
            <a:r>
              <a:rPr lang="en-US"/>
              <a:t>Top the day with an event</a:t>
            </a:r>
          </a:p>
        </p:txBody>
      </p:sp>
      <p:sp>
        <p:nvSpPr>
          <p:cNvPr id="25603"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An </a:t>
            </a:r>
            <a:r>
              <a:rPr lang="en-US" sz="2000" b="1" dirty="0"/>
              <a:t>event</a:t>
            </a:r>
            <a:r>
              <a:rPr lang="en-US" sz="2000" dirty="0"/>
              <a:t> lets you note activities that last all day. </a:t>
            </a:r>
          </a:p>
        </p:txBody>
      </p:sp>
      <p:sp>
        <p:nvSpPr>
          <p:cNvPr id="25605" name="Rectangle 5"/>
          <p:cNvSpPr>
            <a:spLocks noChangeArrowheads="1"/>
          </p:cNvSpPr>
          <p:nvPr/>
        </p:nvSpPr>
        <p:spPr bwMode="auto">
          <a:xfrm>
            <a:off x="277813" y="3994150"/>
            <a:ext cx="5926137" cy="196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Events don’t occupy scheduled time in your calendar; instead, they appear in banners at the top of the date you specify. </a:t>
            </a:r>
          </a:p>
          <a:p>
            <a:pPr>
              <a:spcAft>
                <a:spcPct val="75000"/>
              </a:spcAft>
            </a:pPr>
            <a:r>
              <a:rPr lang="en-US" dirty="0">
                <a:solidFill>
                  <a:srgbClr val="FFCC00"/>
                </a:solidFill>
              </a:rPr>
              <a:t>For example, in the picture the </a:t>
            </a:r>
            <a:r>
              <a:rPr lang="en-US" b="1" dirty="0">
                <a:solidFill>
                  <a:srgbClr val="FFCC00"/>
                </a:solidFill>
              </a:rPr>
              <a:t>Contoso Conference</a:t>
            </a:r>
            <a:r>
              <a:rPr lang="en-US" dirty="0">
                <a:solidFill>
                  <a:srgbClr val="FFCC00"/>
                </a:solidFill>
              </a:rPr>
              <a:t> is an event lasting three days, and the </a:t>
            </a:r>
            <a:r>
              <a:rPr lang="en-US" b="1" dirty="0">
                <a:solidFill>
                  <a:srgbClr val="FFCC00"/>
                </a:solidFill>
              </a:rPr>
              <a:t>Birthday</a:t>
            </a:r>
            <a:r>
              <a:rPr lang="en-US" dirty="0">
                <a:solidFill>
                  <a:srgbClr val="FFCC00"/>
                </a:solidFill>
              </a:rPr>
              <a:t> is an event lasting one day. </a:t>
            </a: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5608" name="Picture 8" descr="Calendar showing all-day event &quot;Contoso Conference&quot; spanning three days and birthday lasting one day"/>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33450"/>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lide(fromTop)">
                                      <p:cBhvr>
                                        <p:cTn id="7" dur="500"/>
                                        <p:tgtEl>
                                          <p:spTgt spid="25608"/>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slide(fromTop)">
                                      <p:cBhvr>
                                        <p:cTn id="11" dur="250"/>
                                        <p:tgtEl>
                                          <p:spTgt spid="25603">
                                            <p:txEl>
                                              <p:pRg st="0" end="0"/>
                                            </p:txEl>
                                          </p:spTgt>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25605">
                                            <p:txEl>
                                              <p:pRg st="0" end="0"/>
                                            </p:txEl>
                                          </p:spTgt>
                                        </p:tgtEl>
                                        <p:attrNameLst>
                                          <p:attrName>style.visibility</p:attrName>
                                        </p:attrNameLst>
                                      </p:cBhvr>
                                      <p:to>
                                        <p:strVal val="visible"/>
                                      </p:to>
                                    </p:set>
                                    <p:animEffect transition="in" filter="slide(fromLeft)">
                                      <p:cBhvr>
                                        <p:cTn id="15" dur="250"/>
                                        <p:tgtEl>
                                          <p:spTgt spid="25605">
                                            <p:txEl>
                                              <p:pRg st="0" end="0"/>
                                            </p:txEl>
                                          </p:spTgt>
                                        </p:tgtEl>
                                      </p:cBhvr>
                                    </p:animEffect>
                                  </p:childTnLst>
                                </p:cTn>
                              </p:par>
                            </p:childTnLst>
                          </p:cTn>
                        </p:par>
                        <p:par>
                          <p:cTn id="16" fill="hold" nodeType="withGroup">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25605">
                                            <p:txEl>
                                              <p:pRg st="1" end="1"/>
                                            </p:txEl>
                                          </p:spTgt>
                                        </p:tgtEl>
                                        <p:attrNameLst>
                                          <p:attrName>style.visibility</p:attrName>
                                        </p:attrNameLst>
                                      </p:cBhvr>
                                      <p:to>
                                        <p:strVal val="visible"/>
                                      </p:to>
                                    </p:set>
                                    <p:animEffect transition="in" filter="slide(fromLeft)">
                                      <p:cBhvr>
                                        <p:cTn id="19" dur="25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196610" name="Rectangle 2"/>
          <p:cNvSpPr>
            <a:spLocks noGrp="1" noChangeArrowheads="1"/>
          </p:cNvSpPr>
          <p:nvPr>
            <p:ph type="title"/>
          </p:nvPr>
        </p:nvSpPr>
        <p:spPr>
          <a:xfrm>
            <a:off x="211138" y="73025"/>
            <a:ext cx="8027987" cy="614363"/>
          </a:xfrm>
        </p:spPr>
        <p:txBody>
          <a:bodyPr/>
          <a:lstStyle/>
          <a:p>
            <a:r>
              <a:rPr lang="en-US"/>
              <a:t>Top the day with an event</a:t>
            </a:r>
          </a:p>
        </p:txBody>
      </p:sp>
      <p:sp>
        <p:nvSpPr>
          <p:cNvPr id="196611"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Use an event when you want to enter an activity on a specific day without having it clutter up all of that day’s time slots in your calendar. </a:t>
            </a:r>
          </a:p>
        </p:txBody>
      </p:sp>
      <p:sp>
        <p:nvSpPr>
          <p:cNvPr id="196612" name="Rectangle 4"/>
          <p:cNvSpPr>
            <a:spLocks noChangeArrowheads="1"/>
          </p:cNvSpPr>
          <p:nvPr/>
        </p:nvSpPr>
        <p:spPr bwMode="auto">
          <a:xfrm>
            <a:off x="277813" y="3994150"/>
            <a:ext cx="592613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Here are some activities for which you might use an event:</a:t>
            </a:r>
          </a:p>
        </p:txBody>
      </p:sp>
      <p:sp>
        <p:nvSpPr>
          <p:cNvPr id="196613" name="Line 5"/>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96614" name="Picture 6" descr="Calendar showing all-day event &quot;Contoso Conference&quot; spanning three days and birthday lasting one day"/>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33450"/>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6615" name="Rectangle 7"/>
          <p:cNvSpPr>
            <a:spLocks noChangeArrowheads="1"/>
          </p:cNvSpPr>
          <p:nvPr/>
        </p:nvSpPr>
        <p:spPr bwMode="auto">
          <a:xfrm>
            <a:off x="242888" y="4659313"/>
            <a:ext cx="5940425"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25000"/>
              </a:spcAft>
              <a:buFontTx/>
              <a:buChar char="•"/>
            </a:pPr>
            <a:r>
              <a:rPr lang="en-US" dirty="0">
                <a:solidFill>
                  <a:srgbClr val="FFCC00"/>
                </a:solidFill>
              </a:rPr>
              <a:t>Conferences, business travel, or vacations, for one day or longer</a:t>
            </a:r>
          </a:p>
          <a:p>
            <a:pPr>
              <a:spcBef>
                <a:spcPct val="20000"/>
              </a:spcBef>
              <a:spcAft>
                <a:spcPct val="25000"/>
              </a:spcAft>
              <a:buFontTx/>
              <a:buChar char="•"/>
            </a:pPr>
            <a:r>
              <a:rPr lang="en-US" dirty="0">
                <a:solidFill>
                  <a:srgbClr val="FFCC00"/>
                </a:solidFill>
              </a:rPr>
              <a:t>Birthdays and anniversaries</a:t>
            </a:r>
          </a:p>
          <a:p>
            <a:pPr>
              <a:spcBef>
                <a:spcPct val="20000"/>
              </a:spcBef>
              <a:spcAft>
                <a:spcPct val="25000"/>
              </a:spcAft>
              <a:buFontTx/>
              <a:buChar char="•"/>
            </a:pPr>
            <a:r>
              <a:rPr lang="en-US" dirty="0">
                <a:solidFill>
                  <a:srgbClr val="FFCC00"/>
                </a:solidFill>
              </a:rPr>
              <a:t>Holidays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slide(fromTop)">
                                      <p:cBhvr>
                                        <p:cTn id="7" dur="500"/>
                                        <p:tgtEl>
                                          <p:spTgt spid="196611">
                                            <p:txEl>
                                              <p:pRg st="0" end="0"/>
                                            </p:txEl>
                                          </p:spTgt>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96612">
                                            <p:txEl>
                                              <p:pRg st="0" end="0"/>
                                            </p:txEl>
                                          </p:spTgt>
                                        </p:tgtEl>
                                        <p:attrNameLst>
                                          <p:attrName>style.visibility</p:attrName>
                                        </p:attrNameLst>
                                      </p:cBhvr>
                                      <p:to>
                                        <p:strVal val="visible"/>
                                      </p:to>
                                    </p:set>
                                    <p:animEffect transition="in" filter="slide(fromLeft)">
                                      <p:cBhvr>
                                        <p:cTn id="11" dur="250"/>
                                        <p:tgtEl>
                                          <p:spTgt spid="196612">
                                            <p:txEl>
                                              <p:pRg st="0" end="0"/>
                                            </p:txEl>
                                          </p:spTgt>
                                        </p:tgtEl>
                                      </p:cBhvr>
                                    </p:animEffect>
                                  </p:childTnLst>
                                </p:cTn>
                              </p:par>
                            </p:childTnLst>
                          </p:cTn>
                        </p:par>
                        <p:par>
                          <p:cTn id="12" fill="hold" nodeType="withGroup">
                            <p:stCondLst>
                              <p:cond delay="750"/>
                            </p:stCondLst>
                            <p:childTnLst>
                              <p:par>
                                <p:cTn id="13" presetID="5" presetClass="entr" presetSubtype="10" fill="hold" grpId="0" nodeType="afterEffect">
                                  <p:stCondLst>
                                    <p:cond delay="0"/>
                                  </p:stCondLst>
                                  <p:childTnLst>
                                    <p:set>
                                      <p:cBhvr>
                                        <p:cTn id="14" dur="1" fill="hold">
                                          <p:stCondLst>
                                            <p:cond delay="0"/>
                                          </p:stCondLst>
                                        </p:cTn>
                                        <p:tgtEl>
                                          <p:spTgt spid="196615">
                                            <p:txEl>
                                              <p:pRg st="0" end="0"/>
                                            </p:txEl>
                                          </p:spTgt>
                                        </p:tgtEl>
                                        <p:attrNameLst>
                                          <p:attrName>style.visibility</p:attrName>
                                        </p:attrNameLst>
                                      </p:cBhvr>
                                      <p:to>
                                        <p:strVal val="visible"/>
                                      </p:to>
                                    </p:set>
                                    <p:animEffect transition="in" filter="checkerboard(across)">
                                      <p:cBhvr>
                                        <p:cTn id="15" dur="250"/>
                                        <p:tgtEl>
                                          <p:spTgt spid="196615">
                                            <p:txEl>
                                              <p:pRg st="0" end="0"/>
                                            </p:txEl>
                                          </p:spTgt>
                                        </p:tgtEl>
                                      </p:cBhvr>
                                    </p:animEffect>
                                  </p:childTnLst>
                                </p:cTn>
                              </p:par>
                            </p:childTnLst>
                          </p:cTn>
                        </p:par>
                        <p:par>
                          <p:cTn id="16" fill="hold" nodeType="withGroup">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196615">
                                            <p:txEl>
                                              <p:pRg st="1" end="1"/>
                                            </p:txEl>
                                          </p:spTgt>
                                        </p:tgtEl>
                                        <p:attrNameLst>
                                          <p:attrName>style.visibility</p:attrName>
                                        </p:attrNameLst>
                                      </p:cBhvr>
                                      <p:to>
                                        <p:strVal val="visible"/>
                                      </p:to>
                                    </p:set>
                                    <p:animEffect transition="in" filter="checkerboard(across)">
                                      <p:cBhvr>
                                        <p:cTn id="19" dur="250"/>
                                        <p:tgtEl>
                                          <p:spTgt spid="196615">
                                            <p:txEl>
                                              <p:pRg st="1" end="1"/>
                                            </p:txEl>
                                          </p:spTgt>
                                        </p:tgtEl>
                                      </p:cBhvr>
                                    </p:animEffect>
                                  </p:childTnLst>
                                </p:cTn>
                              </p:par>
                            </p:childTnLst>
                          </p:cTn>
                        </p:par>
                        <p:par>
                          <p:cTn id="20" fill="hold" nodeType="withGroup">
                            <p:stCondLst>
                              <p:cond delay="1250"/>
                            </p:stCondLst>
                            <p:childTnLst>
                              <p:par>
                                <p:cTn id="21" presetID="5" presetClass="entr" presetSubtype="10" fill="hold" grpId="0" nodeType="afterEffect">
                                  <p:stCondLst>
                                    <p:cond delay="0"/>
                                  </p:stCondLst>
                                  <p:childTnLst>
                                    <p:set>
                                      <p:cBhvr>
                                        <p:cTn id="22" dur="1" fill="hold">
                                          <p:stCondLst>
                                            <p:cond delay="0"/>
                                          </p:stCondLst>
                                        </p:cTn>
                                        <p:tgtEl>
                                          <p:spTgt spid="196615">
                                            <p:txEl>
                                              <p:pRg st="2" end="2"/>
                                            </p:txEl>
                                          </p:spTgt>
                                        </p:tgtEl>
                                        <p:attrNameLst>
                                          <p:attrName>style.visibility</p:attrName>
                                        </p:attrNameLst>
                                      </p:cBhvr>
                                      <p:to>
                                        <p:strVal val="visible"/>
                                      </p:to>
                                    </p:set>
                                    <p:animEffect transition="in" filter="checkerboard(across)">
                                      <p:cBhvr>
                                        <p:cTn id="23" dur="250"/>
                                        <p:tgtEl>
                                          <p:spTgt spid="1966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advAuto="0"/>
      <p:bldP spid="196612" grpId="0" build="p" autoUpdateAnimBg="0"/>
      <p:bldP spid="1966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35842" name="Rectangle 2"/>
          <p:cNvSpPr>
            <a:spLocks noGrp="1" noChangeArrowheads="1"/>
          </p:cNvSpPr>
          <p:nvPr>
            <p:ph type="title"/>
          </p:nvPr>
        </p:nvSpPr>
        <p:spPr>
          <a:xfrm>
            <a:off x="239713" y="63500"/>
            <a:ext cx="8904287" cy="614363"/>
          </a:xfrm>
        </p:spPr>
        <p:txBody>
          <a:bodyPr/>
          <a:lstStyle/>
          <a:p>
            <a:r>
              <a:rPr lang="en-US"/>
              <a:t>Keep track of your tasks</a:t>
            </a:r>
          </a:p>
        </p:txBody>
      </p:sp>
      <p:sp>
        <p:nvSpPr>
          <p:cNvPr id="3584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 </a:t>
            </a:r>
            <a:r>
              <a:rPr lang="en-US" sz="2000" b="1" dirty="0"/>
              <a:t>task</a:t>
            </a:r>
            <a:r>
              <a:rPr lang="en-US" sz="2000" dirty="0"/>
              <a:t> is an entry for any activity that you want to see on your calendar, but that doesn’t need to be scheduled for a specific time or involve the whole day. </a:t>
            </a:r>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5847" name="Rectangle 7"/>
          <p:cNvSpPr>
            <a:spLocks noChangeArrowheads="1"/>
          </p:cNvSpPr>
          <p:nvPr/>
        </p:nvSpPr>
        <p:spPr bwMode="auto">
          <a:xfrm>
            <a:off x="242888" y="4019550"/>
            <a:ext cx="5934075" cy="199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For example, if you have a  number of errands to do, enter each errand as a task. (You’ll see the Tasks area when you look at the calendar in Day or Week view.)</a:t>
            </a:r>
          </a:p>
          <a:p>
            <a:pPr>
              <a:spcAft>
                <a:spcPct val="75000"/>
              </a:spcAft>
            </a:pPr>
            <a:r>
              <a:rPr lang="en-US" dirty="0">
                <a:solidFill>
                  <a:srgbClr val="FFCC00"/>
                </a:solidFill>
              </a:rPr>
              <a:t>When you complete the task, check it off. A completed task sticks to the day on which it’s completed, keeping a tidy list of the day’s accomplishments at your fingertips. </a:t>
            </a:r>
          </a:p>
        </p:txBody>
      </p:sp>
      <p:pic>
        <p:nvPicPr>
          <p:cNvPr id="35848" name="Picture 8" descr="Tasks area of calendar with one completed task crossed off list"/>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slide(fromTop)">
                                      <p:cBhvr>
                                        <p:cTn id="7" dur="500"/>
                                        <p:tgtEl>
                                          <p:spTgt spid="35848"/>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slide(fromTop)">
                                      <p:cBhvr>
                                        <p:cTn id="11" dur="250"/>
                                        <p:tgtEl>
                                          <p:spTgt spid="35843"/>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35847">
                                            <p:txEl>
                                              <p:pRg st="0" end="0"/>
                                            </p:txEl>
                                          </p:spTgt>
                                        </p:tgtEl>
                                        <p:attrNameLst>
                                          <p:attrName>style.visibility</p:attrName>
                                        </p:attrNameLst>
                                      </p:cBhvr>
                                      <p:to>
                                        <p:strVal val="visible"/>
                                      </p:to>
                                    </p:set>
                                    <p:animEffect transition="in" filter="slide(fromLeft)">
                                      <p:cBhvr>
                                        <p:cTn id="15" dur="500"/>
                                        <p:tgtEl>
                                          <p:spTgt spid="35847">
                                            <p:txEl>
                                              <p:pRg st="0" end="0"/>
                                            </p:txEl>
                                          </p:spTgt>
                                        </p:tgtEl>
                                      </p:cBhvr>
                                    </p:animEffect>
                                  </p:childTnLst>
                                </p:cTn>
                              </p:par>
                            </p:childTnLst>
                          </p:cTn>
                        </p:par>
                        <p:par>
                          <p:cTn id="16" fill="hold" nodeType="withGroup">
                            <p:stCondLst>
                              <p:cond delay="1250"/>
                            </p:stCondLst>
                            <p:childTnLst>
                              <p:par>
                                <p:cTn id="17" presetID="12" presetClass="entr" presetSubtype="8" fill="hold" grpId="0" nodeType="afterEffect">
                                  <p:stCondLst>
                                    <p:cond delay="0"/>
                                  </p:stCondLst>
                                  <p:childTnLst>
                                    <p:set>
                                      <p:cBhvr>
                                        <p:cTn id="18" dur="1" fill="hold">
                                          <p:stCondLst>
                                            <p:cond delay="0"/>
                                          </p:stCondLst>
                                        </p:cTn>
                                        <p:tgtEl>
                                          <p:spTgt spid="35847">
                                            <p:txEl>
                                              <p:pRg st="1" end="1"/>
                                            </p:txEl>
                                          </p:spTgt>
                                        </p:tgtEl>
                                        <p:attrNameLst>
                                          <p:attrName>style.visibility</p:attrName>
                                        </p:attrNameLst>
                                      </p:cBhvr>
                                      <p:to>
                                        <p:strVal val="visible"/>
                                      </p:to>
                                    </p:set>
                                    <p:animEffect transition="in" filter="slide(fromLeft)">
                                      <p:cBhvr>
                                        <p:cTn id="19" dur="500"/>
                                        <p:tgtEl>
                                          <p:spTgt spid="358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202754" name="Rectangle 2"/>
          <p:cNvSpPr>
            <a:spLocks noGrp="1" noChangeArrowheads="1"/>
          </p:cNvSpPr>
          <p:nvPr>
            <p:ph type="title"/>
          </p:nvPr>
        </p:nvSpPr>
        <p:spPr>
          <a:xfrm>
            <a:off x="239713" y="63500"/>
            <a:ext cx="8904287" cy="614363"/>
          </a:xfrm>
        </p:spPr>
        <p:txBody>
          <a:bodyPr/>
          <a:lstStyle/>
          <a:p>
            <a:r>
              <a:rPr lang="en-US"/>
              <a:t>Keep track of your tasks</a:t>
            </a:r>
          </a:p>
        </p:txBody>
      </p:sp>
      <p:sp>
        <p:nvSpPr>
          <p:cNvPr id="20275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You can enter a task with a scheduled start date and due date. </a:t>
            </a:r>
          </a:p>
        </p:txBody>
      </p:sp>
      <p:sp>
        <p:nvSpPr>
          <p:cNvPr id="202756"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02757" name="Rectangle 5"/>
          <p:cNvSpPr>
            <a:spLocks noChangeArrowheads="1"/>
          </p:cNvSpPr>
          <p:nvPr/>
        </p:nvSpPr>
        <p:spPr bwMode="auto">
          <a:xfrm>
            <a:off x="242888" y="4019550"/>
            <a:ext cx="5934075"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If you don’t complete a task on its due date, it will automatically move forward and appear on the current day until you reschedule it or check it off.</a:t>
            </a:r>
          </a:p>
        </p:txBody>
      </p:sp>
      <p:pic>
        <p:nvPicPr>
          <p:cNvPr id="202758" name="Picture 6" descr="Tasks area of calendar with one completed task crossed off list"/>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02759" name="Rectangle 7"/>
          <p:cNvSpPr>
            <a:spLocks noChangeArrowheads="1"/>
          </p:cNvSpPr>
          <p:nvPr/>
        </p:nvSpPr>
        <p:spPr bwMode="auto">
          <a:xfrm>
            <a:off x="290513" y="5381625"/>
            <a:ext cx="5729287" cy="63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b="1" dirty="0">
                <a:solidFill>
                  <a:srgbClr val="FFCC00"/>
                </a:solidFill>
              </a:rPr>
              <a:t>Tip</a:t>
            </a:r>
            <a:r>
              <a:rPr lang="en-US" dirty="0">
                <a:solidFill>
                  <a:srgbClr val="FFCC00"/>
                </a:solidFill>
              </a:rPr>
              <a:t>: To quickly reschedule a task, use the Week view and drag a task from one day to another.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slide(fromTop)">
                                      <p:cBhvr>
                                        <p:cTn id="7" dur="250"/>
                                        <p:tgtEl>
                                          <p:spTgt spid="202755"/>
                                        </p:tgtEl>
                                      </p:cBhvr>
                                    </p:animEffect>
                                  </p:childTnLst>
                                </p:cTn>
                              </p:par>
                            </p:childTnLst>
                          </p:cTn>
                        </p:par>
                        <p:par>
                          <p:cTn id="8" fill="hold" nodeType="withGroup">
                            <p:stCondLst>
                              <p:cond delay="250"/>
                            </p:stCondLst>
                            <p:childTnLst>
                              <p:par>
                                <p:cTn id="9" presetID="12" presetClass="entr" presetSubtype="8" fill="hold" grpId="0" nodeType="afterEffect">
                                  <p:stCondLst>
                                    <p:cond delay="0"/>
                                  </p:stCondLst>
                                  <p:childTnLst>
                                    <p:set>
                                      <p:cBhvr>
                                        <p:cTn id="10" dur="1" fill="hold">
                                          <p:stCondLst>
                                            <p:cond delay="0"/>
                                          </p:stCondLst>
                                        </p:cTn>
                                        <p:tgtEl>
                                          <p:spTgt spid="202757">
                                            <p:txEl>
                                              <p:pRg st="0" end="0"/>
                                            </p:txEl>
                                          </p:spTgt>
                                        </p:tgtEl>
                                        <p:attrNameLst>
                                          <p:attrName>style.visibility</p:attrName>
                                        </p:attrNameLst>
                                      </p:cBhvr>
                                      <p:to>
                                        <p:strVal val="visible"/>
                                      </p:to>
                                    </p:set>
                                    <p:animEffect transition="in" filter="slide(fromLeft)">
                                      <p:cBhvr>
                                        <p:cTn id="11" dur="250"/>
                                        <p:tgtEl>
                                          <p:spTgt spid="202757">
                                            <p:txEl>
                                              <p:pRg st="0" end="0"/>
                                            </p:txEl>
                                          </p:spTgt>
                                        </p:tgtEl>
                                      </p:cBhvr>
                                    </p:animEffect>
                                  </p:childTnLst>
                                </p:cTn>
                              </p:par>
                            </p:childTnLst>
                          </p:cTn>
                        </p:par>
                        <p:par>
                          <p:cTn id="12" fill="hold" nodeType="withGroup">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202759">
                                            <p:txEl>
                                              <p:pRg st="0" end="0"/>
                                            </p:txEl>
                                          </p:spTgt>
                                        </p:tgtEl>
                                        <p:attrNameLst>
                                          <p:attrName>style.visibility</p:attrName>
                                        </p:attrNameLst>
                                      </p:cBhvr>
                                      <p:to>
                                        <p:strVal val="visible"/>
                                      </p:to>
                                    </p:set>
                                    <p:animEffect transition="in" filter="slide(fromLeft)">
                                      <p:cBhvr>
                                        <p:cTn id="15" dur="250"/>
                                        <p:tgtEl>
                                          <p:spTgt spid="2027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utoUpdateAnimBg="0"/>
      <p:bldP spid="202757" grpId="0" build="p" autoUpdateAnimBg="0"/>
      <p:bldP spid="20275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90114" name="Rectangle 2"/>
          <p:cNvSpPr>
            <a:spLocks noGrp="1" noChangeArrowheads="1"/>
          </p:cNvSpPr>
          <p:nvPr>
            <p:ph type="title"/>
          </p:nvPr>
        </p:nvSpPr>
        <p:spPr>
          <a:xfrm>
            <a:off x="211138" y="73025"/>
            <a:ext cx="8027987" cy="614363"/>
          </a:xfrm>
        </p:spPr>
        <p:txBody>
          <a:bodyPr/>
          <a:lstStyle/>
          <a:p>
            <a:r>
              <a:rPr lang="en-US"/>
              <a:t>Just beyond the basics</a:t>
            </a:r>
          </a:p>
        </p:txBody>
      </p:sp>
      <p:sp>
        <p:nvSpPr>
          <p:cNvPr id="90115"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Writing one item in a paper calendar is a cinch. But what if something occurs on the first day of every month for the next year? You’d have to write down that same information 12 times. </a:t>
            </a:r>
          </a:p>
        </p:txBody>
      </p:sp>
      <p:sp>
        <p:nvSpPr>
          <p:cNvPr id="90117" name="Rectangle 5"/>
          <p:cNvSpPr>
            <a:spLocks noChangeArrowheads="1"/>
          </p:cNvSpPr>
          <p:nvPr/>
        </p:nvSpPr>
        <p:spPr bwMode="auto">
          <a:xfrm>
            <a:off x="277813" y="3994150"/>
            <a:ext cx="5507037" cy="203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Doesn’t seem like a cinch any more. Maybe you’d rather enter it just once and let Outlook apply it all those other times. In this lesson, you’ll learn how.</a:t>
            </a:r>
          </a:p>
          <a:p>
            <a:pPr>
              <a:spcAft>
                <a:spcPct val="75000"/>
              </a:spcAft>
            </a:pPr>
            <a:r>
              <a:rPr lang="en-US" dirty="0">
                <a:solidFill>
                  <a:srgbClr val="FFCC00"/>
                </a:solidFill>
              </a:rPr>
              <a:t>You’ll also find out how your Outlook calendar can remind you of the time, help you do more in less time, and show your time to others.</a:t>
            </a: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90119" name="Picture 7" descr="Images for calendar features: reminders, recurrence, categories, and free/busy time"/>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47738"/>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0115">
                                            <p:txEl>
                                              <p:pRg st="0" end="0"/>
                                            </p:txEl>
                                          </p:spTgt>
                                        </p:tgtEl>
                                        <p:attrNameLst>
                                          <p:attrName>style.visibility</p:attrName>
                                        </p:attrNameLst>
                                      </p:cBhvr>
                                      <p:to>
                                        <p:strVal val="visible"/>
                                      </p:to>
                                    </p:set>
                                    <p:animEffect transition="in" filter="slide(fromTop)">
                                      <p:cBhvr>
                                        <p:cTn id="11" dur="250"/>
                                        <p:tgtEl>
                                          <p:spTgt spid="90115">
                                            <p:txEl>
                                              <p:pRg st="0" end="0"/>
                                            </p:txEl>
                                          </p:spTgt>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90117">
                                            <p:txEl>
                                              <p:pRg st="0" end="0"/>
                                            </p:txEl>
                                          </p:spTgt>
                                        </p:tgtEl>
                                        <p:attrNameLst>
                                          <p:attrName>style.visibility</p:attrName>
                                        </p:attrNameLst>
                                      </p:cBhvr>
                                      <p:to>
                                        <p:strVal val="visible"/>
                                      </p:to>
                                    </p:set>
                                    <p:animEffect transition="in" filter="slide(fromLeft)">
                                      <p:cBhvr>
                                        <p:cTn id="15" dur="250"/>
                                        <p:tgtEl>
                                          <p:spTgt spid="90117">
                                            <p:txEl>
                                              <p:pRg st="0" end="0"/>
                                            </p:txEl>
                                          </p:spTgt>
                                        </p:tgtEl>
                                      </p:cBhvr>
                                    </p:animEffect>
                                  </p:childTnLst>
                                </p:cTn>
                              </p:par>
                            </p:childTnLst>
                          </p:cTn>
                        </p:par>
                        <p:par>
                          <p:cTn id="16" fill="hold" nodeType="withGroup">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90117">
                                            <p:txEl>
                                              <p:pRg st="1" end="1"/>
                                            </p:txEl>
                                          </p:spTgt>
                                        </p:tgtEl>
                                        <p:attrNameLst>
                                          <p:attrName>style.visibility</p:attrName>
                                        </p:attrNameLst>
                                      </p:cBhvr>
                                      <p:to>
                                        <p:strVal val="visible"/>
                                      </p:to>
                                    </p:set>
                                    <p:animEffect transition="in" filter="slide(fromLeft)">
                                      <p:cBhvr>
                                        <p:cTn id="19" dur="25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Calendar basics</a:t>
            </a:r>
          </a:p>
        </p:txBody>
      </p:sp>
      <p:sp>
        <p:nvSpPr>
          <p:cNvPr id="16386" name="Rectangle 2"/>
          <p:cNvSpPr>
            <a:spLocks noGrp="1" noChangeArrowheads="1"/>
          </p:cNvSpPr>
          <p:nvPr>
            <p:ph type="title"/>
          </p:nvPr>
        </p:nvSpPr>
        <p:spPr/>
        <p:txBody>
          <a:bodyPr/>
          <a:lstStyle/>
          <a:p>
            <a:r>
              <a:rPr lang="en-US"/>
              <a:t>Course goals			</a:t>
            </a:r>
          </a:p>
        </p:txBody>
      </p:sp>
      <p:sp>
        <p:nvSpPr>
          <p:cNvPr id="16387" name="Rectangle 3"/>
          <p:cNvSpPr>
            <a:spLocks noGrp="1" noChangeArrowheads="1"/>
          </p:cNvSpPr>
          <p:nvPr>
            <p:ph type="body" idx="1"/>
          </p:nvPr>
        </p:nvSpPr>
        <p:spPr>
          <a:xfrm>
            <a:off x="228600" y="865188"/>
            <a:ext cx="8431213" cy="5192712"/>
          </a:xfrm>
        </p:spPr>
        <p:txBody>
          <a:bodyPr/>
          <a:lstStyle/>
          <a:p>
            <a:pPr marL="233363" indent="-233363">
              <a:spcAft>
                <a:spcPct val="75000"/>
              </a:spcAft>
              <a:buClr>
                <a:srgbClr val="FF9900"/>
              </a:buClr>
              <a:buFontTx/>
              <a:buChar char="•"/>
            </a:pPr>
            <a:r>
              <a:rPr lang="en-US" dirty="0"/>
              <a:t>Use the right type of calendar entry for each occasion.</a:t>
            </a:r>
          </a:p>
          <a:p>
            <a:pPr marL="233363" indent="-233363">
              <a:spcAft>
                <a:spcPct val="75000"/>
              </a:spcAft>
              <a:buClr>
                <a:srgbClr val="FF9900"/>
              </a:buClr>
              <a:buFontTx/>
              <a:buChar char="•"/>
            </a:pPr>
            <a:r>
              <a:rPr lang="en-US" dirty="0"/>
              <a:t>Use reminders to remember activities.</a:t>
            </a:r>
          </a:p>
          <a:p>
            <a:pPr marL="233363" indent="-233363">
              <a:spcAft>
                <a:spcPct val="75000"/>
              </a:spcAft>
              <a:buClr>
                <a:srgbClr val="FF9900"/>
              </a:buClr>
              <a:buFontTx/>
              <a:buChar char="•"/>
            </a:pPr>
            <a:r>
              <a:rPr lang="en-US" dirty="0"/>
              <a:t>Use recurrence to quickly schedule activities that occur more than once.</a:t>
            </a:r>
          </a:p>
          <a:p>
            <a:pPr marL="233363" indent="-233363">
              <a:spcAft>
                <a:spcPct val="75000"/>
              </a:spcAft>
              <a:buClr>
                <a:srgbClr val="FF9900"/>
              </a:buClr>
              <a:buFontTx/>
              <a:buChar char="•"/>
            </a:pPr>
            <a:r>
              <a:rPr lang="en-US" dirty="0"/>
              <a:t>Use colors and free/busy time indicators to show calendar entries according to your needs</a:t>
            </a:r>
            <a:r>
              <a:rPr lang="en-US" dirty="0" smtClean="0"/>
              <a:t>.</a:t>
            </a:r>
          </a:p>
          <a:p>
            <a:pPr marL="233363" indent="-233363">
              <a:spcAft>
                <a:spcPct val="75000"/>
              </a:spcAft>
              <a:buClr>
                <a:srgbClr val="FF9900"/>
              </a:buClr>
              <a:buFontTx/>
              <a:buChar char="•"/>
            </a:pPr>
            <a:r>
              <a:rPr lang="en-US" dirty="0"/>
              <a:t>Create additional Outlook calendars and keep them separate from your main calendar. </a:t>
            </a:r>
          </a:p>
          <a:p>
            <a:pPr marL="233363" indent="-233363">
              <a:spcAft>
                <a:spcPct val="75000"/>
              </a:spcAft>
              <a:buClr>
                <a:srgbClr val="FF9900"/>
              </a:buClr>
              <a:buFontTx/>
              <a:buChar char="•"/>
            </a:pPr>
            <a:r>
              <a:rPr lang="en-US" dirty="0"/>
              <a:t>Use multiple calendars and compare the schedules they contain. </a:t>
            </a:r>
          </a:p>
          <a:p>
            <a:pPr marL="233363" indent="-233363">
              <a:spcAft>
                <a:spcPct val="75000"/>
              </a:spcAft>
              <a:buClr>
                <a:srgbClr val="FF9900"/>
              </a:buClr>
              <a:buFontTx/>
              <a:buChar char="•"/>
            </a:pPr>
            <a:r>
              <a:rPr lang="en-US" dirty="0"/>
              <a:t>Display or hide different calendars and make multiple calendars easy to find by organizing them in the Navigation Pane. </a:t>
            </a:r>
          </a:p>
          <a:p>
            <a:pPr marL="0" indent="0">
              <a:spcAft>
                <a:spcPct val="75000"/>
              </a:spcAft>
              <a:buClr>
                <a:srgbClr val="FF9900"/>
              </a:buClr>
            </a:pPr>
            <a:r>
              <a:rPr lang="en-US" sz="2800" dirty="0" smtClean="0"/>
              <a:t> </a:t>
            </a:r>
            <a:endParaRPr lang="en-US" sz="28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10"/>
                                        <p:tgtEl>
                                          <p:spTgt spid="16387">
                                            <p:txEl>
                                              <p:pRg st="0" end="0"/>
                                            </p:txEl>
                                          </p:spTgt>
                                        </p:tgtEl>
                                      </p:cBhvr>
                                    </p:animEffect>
                                  </p:childTnLst>
                                </p:cTn>
                              </p:par>
                            </p:childTnLst>
                          </p:cTn>
                        </p:par>
                        <p:par>
                          <p:cTn id="8" fill="hold" nodeType="withGroup">
                            <p:stCondLst>
                              <p:cond delay="10"/>
                            </p:stCondLst>
                            <p:childTnLst>
                              <p:par>
                                <p:cTn id="9" presetID="12" presetClass="entr" presetSubtype="1"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slide(fromTop)">
                                      <p:cBhvr>
                                        <p:cTn id="11" dur="10"/>
                                        <p:tgtEl>
                                          <p:spTgt spid="16387">
                                            <p:txEl>
                                              <p:pRg st="1" end="1"/>
                                            </p:txEl>
                                          </p:spTgt>
                                        </p:tgtEl>
                                      </p:cBhvr>
                                    </p:animEffect>
                                  </p:childTnLst>
                                </p:cTn>
                              </p:par>
                            </p:childTnLst>
                          </p:cTn>
                        </p:par>
                        <p:par>
                          <p:cTn id="12" fill="hold" nodeType="withGroup">
                            <p:stCondLst>
                              <p:cond delay="20"/>
                            </p:stCondLst>
                            <p:childTnLst>
                              <p:par>
                                <p:cTn id="13" presetID="12" presetClass="entr" presetSubtype="1"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slide(fromTop)">
                                      <p:cBhvr>
                                        <p:cTn id="15" dur="10"/>
                                        <p:tgtEl>
                                          <p:spTgt spid="16387">
                                            <p:txEl>
                                              <p:pRg st="2" end="2"/>
                                            </p:txEl>
                                          </p:spTgt>
                                        </p:tgtEl>
                                      </p:cBhvr>
                                    </p:animEffect>
                                  </p:childTnLst>
                                </p:cTn>
                              </p:par>
                            </p:childTnLst>
                          </p:cTn>
                        </p:par>
                        <p:par>
                          <p:cTn id="16" fill="hold" nodeType="withGroup">
                            <p:stCondLst>
                              <p:cond delay="30"/>
                            </p:stCondLst>
                            <p:childTnLst>
                              <p:par>
                                <p:cTn id="17" presetID="12" presetClass="entr" presetSubtype="1" fill="hold" grpId="0" nodeType="after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Effect transition="in" filter="slide(fromTop)">
                                      <p:cBhvr>
                                        <p:cTn id="19" dur="10"/>
                                        <p:tgtEl>
                                          <p:spTgt spid="16387">
                                            <p:txEl>
                                              <p:pRg st="3" end="3"/>
                                            </p:txEl>
                                          </p:spTgt>
                                        </p:tgtEl>
                                      </p:cBhvr>
                                    </p:animEffect>
                                  </p:childTnLst>
                                </p:cTn>
                              </p:par>
                            </p:childTnLst>
                          </p:cTn>
                        </p:par>
                        <p:par>
                          <p:cTn id="20" fill="hold">
                            <p:stCondLst>
                              <p:cond delay="40"/>
                            </p:stCondLst>
                            <p:childTnLst>
                              <p:par>
                                <p:cTn id="21" presetID="12" presetClass="entr" presetSubtype="1" fill="hold" grpId="0" nodeType="after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slide(fromTop)">
                                      <p:cBhvr>
                                        <p:cTn id="23" dur="10"/>
                                        <p:tgtEl>
                                          <p:spTgt spid="16387">
                                            <p:txEl>
                                              <p:pRg st="4" end="4"/>
                                            </p:txEl>
                                          </p:spTgt>
                                        </p:tgtEl>
                                      </p:cBhvr>
                                    </p:animEffect>
                                  </p:childTnLst>
                                </p:cTn>
                              </p:par>
                            </p:childTnLst>
                          </p:cTn>
                        </p:par>
                        <p:par>
                          <p:cTn id="24" fill="hold">
                            <p:stCondLst>
                              <p:cond delay="50"/>
                            </p:stCondLst>
                            <p:childTnLst>
                              <p:par>
                                <p:cTn id="25" presetID="12" presetClass="entr" presetSubtype="1" fill="hold" grpId="0" nodeType="after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slide(fromTop)">
                                      <p:cBhvr>
                                        <p:cTn id="27" dur="10"/>
                                        <p:tgtEl>
                                          <p:spTgt spid="16387">
                                            <p:txEl>
                                              <p:pRg st="5" end="5"/>
                                            </p:txEl>
                                          </p:spTgt>
                                        </p:tgtEl>
                                      </p:cBhvr>
                                    </p:animEffect>
                                  </p:childTnLst>
                                </p:cTn>
                              </p:par>
                            </p:childTnLst>
                          </p:cTn>
                        </p:par>
                        <p:par>
                          <p:cTn id="28" fill="hold">
                            <p:stCondLst>
                              <p:cond delay="60"/>
                            </p:stCondLst>
                            <p:childTnLst>
                              <p:par>
                                <p:cTn id="29" presetID="12" presetClass="entr" presetSubtype="1" fill="hold" grpId="0" nodeType="after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slide(fromTop)">
                                      <p:cBhvr>
                                        <p:cTn id="31" dur="10"/>
                                        <p:tgtEl>
                                          <p:spTgt spid="16387">
                                            <p:txEl>
                                              <p:pRg st="6" end="6"/>
                                            </p:txEl>
                                          </p:spTgt>
                                        </p:tgtEl>
                                      </p:cBhvr>
                                    </p:animEffect>
                                  </p:childTnLst>
                                </p:cTn>
                              </p:par>
                            </p:childTnLst>
                          </p:cTn>
                        </p:par>
                        <p:par>
                          <p:cTn id="32" fill="hold">
                            <p:stCondLst>
                              <p:cond delay="70"/>
                            </p:stCondLst>
                            <p:childTnLst>
                              <p:par>
                                <p:cTn id="33" presetID="12" presetClass="entr" presetSubtype="1" fill="hold" grpId="0" nodeType="after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Effect transition="in" filter="slide(fromTop)">
                                      <p:cBhvr>
                                        <p:cTn id="35" dur="1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Calendar basics</a:t>
            </a:r>
          </a:p>
        </p:txBody>
      </p:sp>
      <p:sp>
        <p:nvSpPr>
          <p:cNvPr id="92162" name="Rectangle 2"/>
          <p:cNvSpPr>
            <a:spLocks noGrp="1" noChangeArrowheads="1"/>
          </p:cNvSpPr>
          <p:nvPr>
            <p:ph type="title"/>
          </p:nvPr>
        </p:nvSpPr>
        <p:spPr>
          <a:xfrm>
            <a:off x="211138" y="73025"/>
            <a:ext cx="8027987" cy="614363"/>
          </a:xfrm>
        </p:spPr>
        <p:txBody>
          <a:bodyPr/>
          <a:lstStyle/>
          <a:p>
            <a:r>
              <a:rPr lang="en-US"/>
              <a:t>Once is not enough: recurrence</a:t>
            </a:r>
          </a:p>
        </p:txBody>
      </p:sp>
      <p:sp>
        <p:nvSpPr>
          <p:cNvPr id="92163"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Something may happen again and again, but that doesn’t mean you have to enter it again and again. </a:t>
            </a:r>
          </a:p>
        </p:txBody>
      </p:sp>
      <p:sp>
        <p:nvSpPr>
          <p:cNvPr id="92165" name="Rectangle 5"/>
          <p:cNvSpPr>
            <a:spLocks noChangeArrowheads="1"/>
          </p:cNvSpPr>
          <p:nvPr/>
        </p:nvSpPr>
        <p:spPr bwMode="auto">
          <a:xfrm>
            <a:off x="277813" y="3994150"/>
            <a:ext cx="5926137" cy="919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To tell Outlook that an appointment, meeting, or event occurs over and over, use the </a:t>
            </a:r>
            <a:r>
              <a:rPr lang="en-US" b="1" dirty="0">
                <a:solidFill>
                  <a:srgbClr val="FFCC00"/>
                </a:solidFill>
              </a:rPr>
              <a:t>Recurrence</a:t>
            </a:r>
            <a:r>
              <a:rPr lang="en-US" dirty="0">
                <a:solidFill>
                  <a:srgbClr val="FFCC00"/>
                </a:solidFill>
              </a:rPr>
              <a:t> feature. The frequency of the activity is called its </a:t>
            </a:r>
            <a:r>
              <a:rPr lang="en-US" b="1" dirty="0">
                <a:solidFill>
                  <a:srgbClr val="FFCC00"/>
                </a:solidFill>
              </a:rPr>
              <a:t>recurrence pattern</a:t>
            </a:r>
            <a:r>
              <a:rPr lang="en-US" dirty="0">
                <a:solidFill>
                  <a:srgbClr val="FFCC00"/>
                </a:solidFill>
              </a:rPr>
              <a:t>. </a:t>
            </a: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92168" name="Picture 8" descr="Recurring appointment with recurrence icon"/>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47738"/>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169" name="Rectangle 9"/>
          <p:cNvSpPr>
            <a:spLocks noChangeArrowheads="1"/>
          </p:cNvSpPr>
          <p:nvPr/>
        </p:nvSpPr>
        <p:spPr bwMode="auto">
          <a:xfrm>
            <a:off x="277813" y="5080000"/>
            <a:ext cx="5926137" cy="919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As you can see with the “Exercise” appointment in the picture, a recurring appointment appears repeatedly and displays a recurrence icon      . </a:t>
            </a:r>
          </a:p>
        </p:txBody>
      </p:sp>
      <p:pic>
        <p:nvPicPr>
          <p:cNvPr id="92170" name="Picture 10" descr="Icon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1338" y="5657850"/>
            <a:ext cx="301625" cy="2873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slide(fromTop)">
                                      <p:cBhvr>
                                        <p:cTn id="7" dur="500"/>
                                        <p:tgtEl>
                                          <p:spTgt spid="92168"/>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2163">
                                            <p:txEl>
                                              <p:pRg st="0" end="0"/>
                                            </p:txEl>
                                          </p:spTgt>
                                        </p:tgtEl>
                                        <p:attrNameLst>
                                          <p:attrName>style.visibility</p:attrName>
                                        </p:attrNameLst>
                                      </p:cBhvr>
                                      <p:to>
                                        <p:strVal val="visible"/>
                                      </p:to>
                                    </p:set>
                                    <p:animEffect transition="in" filter="slide(fromTop)">
                                      <p:cBhvr>
                                        <p:cTn id="11" dur="500"/>
                                        <p:tgtEl>
                                          <p:spTgt spid="92163">
                                            <p:txEl>
                                              <p:pRg st="0" end="0"/>
                                            </p:txEl>
                                          </p:spTgt>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2165">
                                            <p:txEl>
                                              <p:pRg st="0" end="0"/>
                                            </p:txEl>
                                          </p:spTgt>
                                        </p:tgtEl>
                                        <p:attrNameLst>
                                          <p:attrName>style.visibility</p:attrName>
                                        </p:attrNameLst>
                                      </p:cBhvr>
                                      <p:to>
                                        <p:strVal val="visible"/>
                                      </p:to>
                                    </p:set>
                                    <p:animEffect transition="in" filter="slide(fromLeft)">
                                      <p:cBhvr>
                                        <p:cTn id="15" dur="500"/>
                                        <p:tgtEl>
                                          <p:spTgt spid="92165">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92169">
                                            <p:txEl>
                                              <p:pRg st="0" end="0"/>
                                            </p:txEl>
                                          </p:spTgt>
                                        </p:tgtEl>
                                        <p:attrNameLst>
                                          <p:attrName>style.visibility</p:attrName>
                                        </p:attrNameLst>
                                      </p:cBhvr>
                                      <p:to>
                                        <p:strVal val="visible"/>
                                      </p:to>
                                    </p:set>
                                    <p:animEffect transition="in" filter="slide(fromLeft)">
                                      <p:cBhvr>
                                        <p:cTn id="19" dur="500"/>
                                        <p:tgtEl>
                                          <p:spTgt spid="92169">
                                            <p:txEl>
                                              <p:pRg st="0" end="0"/>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92170"/>
                                        </p:tgtEl>
                                        <p:attrNameLst>
                                          <p:attrName>style.visibility</p:attrName>
                                        </p:attrNameLst>
                                      </p:cBhvr>
                                      <p:to>
                                        <p:strVal val="visible"/>
                                      </p:to>
                                    </p:set>
                                    <p:animEffect transition="in" filter="dissolve">
                                      <p:cBhvr>
                                        <p:cTn id="23"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P spid="9216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Calendar basics</a:t>
            </a:r>
          </a:p>
        </p:txBody>
      </p:sp>
      <p:sp>
        <p:nvSpPr>
          <p:cNvPr id="210946" name="Rectangle 2"/>
          <p:cNvSpPr>
            <a:spLocks noGrp="1" noChangeArrowheads="1"/>
          </p:cNvSpPr>
          <p:nvPr>
            <p:ph type="title"/>
          </p:nvPr>
        </p:nvSpPr>
        <p:spPr>
          <a:xfrm>
            <a:off x="211138" y="73025"/>
            <a:ext cx="8027987" cy="614363"/>
          </a:xfrm>
        </p:spPr>
        <p:txBody>
          <a:bodyPr/>
          <a:lstStyle/>
          <a:p>
            <a:r>
              <a:rPr lang="en-US"/>
              <a:t>Once is not enough: recurrence</a:t>
            </a:r>
          </a:p>
        </p:txBody>
      </p:sp>
      <p:sp>
        <p:nvSpPr>
          <p:cNvPr id="210947"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Something may happen again and again, but that doesn’t mean you have to enter it again and again. </a:t>
            </a:r>
          </a:p>
        </p:txBody>
      </p:sp>
      <p:sp>
        <p:nvSpPr>
          <p:cNvPr id="210948" name="Rectangle 4"/>
          <p:cNvSpPr>
            <a:spLocks noChangeArrowheads="1"/>
          </p:cNvSpPr>
          <p:nvPr/>
        </p:nvSpPr>
        <p:spPr bwMode="auto">
          <a:xfrm>
            <a:off x="277813" y="3994150"/>
            <a:ext cx="5926137" cy="919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To set up a recurrence pattern, open the appointment and click the </a:t>
            </a:r>
            <a:r>
              <a:rPr lang="en-US" b="1" dirty="0">
                <a:solidFill>
                  <a:srgbClr val="FFCC00"/>
                </a:solidFill>
              </a:rPr>
              <a:t>Recurrence</a:t>
            </a:r>
            <a:r>
              <a:rPr lang="en-US" dirty="0">
                <a:solidFill>
                  <a:srgbClr val="FFCC00"/>
                </a:solidFill>
              </a:rPr>
              <a:t> button in the </a:t>
            </a:r>
            <a:r>
              <a:rPr lang="en-US" b="1" dirty="0">
                <a:solidFill>
                  <a:srgbClr val="FFCC00"/>
                </a:solidFill>
              </a:rPr>
              <a:t>Options</a:t>
            </a:r>
            <a:r>
              <a:rPr lang="en-US" dirty="0">
                <a:solidFill>
                  <a:srgbClr val="FFCC00"/>
                </a:solidFill>
              </a:rPr>
              <a:t> group on the </a:t>
            </a:r>
            <a:r>
              <a:rPr lang="en-US" b="1" dirty="0">
                <a:solidFill>
                  <a:srgbClr val="FFCC00"/>
                </a:solidFill>
              </a:rPr>
              <a:t>Appointment</a:t>
            </a:r>
            <a:r>
              <a:rPr lang="en-US" dirty="0">
                <a:solidFill>
                  <a:srgbClr val="FFCC00"/>
                </a:solidFill>
              </a:rPr>
              <a:t> tab.  </a:t>
            </a:r>
          </a:p>
        </p:txBody>
      </p:sp>
      <p:sp>
        <p:nvSpPr>
          <p:cNvPr id="210949" name="Line 5"/>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10950" name="Picture 6" descr="Recurring appointment with recurrence icon"/>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47738"/>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0953" name="Picture 9" descr="Outlook Ribbon image with Recurrence button highlight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5048250"/>
            <a:ext cx="4872038" cy="904875"/>
          </a:xfrm>
          <a:prstGeom prst="rect">
            <a:avLst/>
          </a:prstGeom>
          <a:noFill/>
          <a:extLst>
            <a:ext uri="{909E8E84-426E-40DD-AFC4-6F175D3DCCD1}">
              <a14:hiddenFill xmlns:a14="http://schemas.microsoft.com/office/drawing/2010/main" xmlns="">
                <a:solidFill>
                  <a:srgbClr val="FFFFFF"/>
                </a:solidFill>
              </a14:hiddenFill>
            </a:ext>
          </a:extLst>
        </p:spPr>
      </p:pic>
      <p:sp>
        <p:nvSpPr>
          <p:cNvPr id="210955" name="Rectangle 11"/>
          <p:cNvSpPr>
            <a:spLocks noChangeArrowheads="1"/>
          </p:cNvSpPr>
          <p:nvPr/>
        </p:nvSpPr>
        <p:spPr bwMode="auto">
          <a:xfrm>
            <a:off x="2276475" y="5038725"/>
            <a:ext cx="681038" cy="642938"/>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slide(fromLeft)">
                                      <p:cBhvr>
                                        <p:cTn id="7" dur="500"/>
                                        <p:tgtEl>
                                          <p:spTgt spid="21094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0953"/>
                                        </p:tgtEl>
                                        <p:attrNameLst>
                                          <p:attrName>style.visibility</p:attrName>
                                        </p:attrNameLst>
                                      </p:cBhvr>
                                      <p:to>
                                        <p:strVal val="visible"/>
                                      </p:to>
                                    </p:set>
                                    <p:animEffect transition="in" filter="dissolve">
                                      <p:cBhvr>
                                        <p:cTn id="11" dur="500"/>
                                        <p:tgtEl>
                                          <p:spTgt spid="210953"/>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0955"/>
                                        </p:tgtEl>
                                        <p:attrNameLst>
                                          <p:attrName>style.visibility</p:attrName>
                                        </p:attrNameLst>
                                      </p:cBhvr>
                                      <p:to>
                                        <p:strVal val="visible"/>
                                      </p:to>
                                    </p:set>
                                    <p:animEffect transition="in" filter="dissolve">
                                      <p:cBhvr>
                                        <p:cTn id="15" dur="500"/>
                                        <p:tgtEl>
                                          <p:spTgt spid="210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autoUpdateAnimBg="0" advAuto="0"/>
      <p:bldP spid="2109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Calendar basics</a:t>
            </a:r>
          </a:p>
        </p:txBody>
      </p:sp>
      <p:sp>
        <p:nvSpPr>
          <p:cNvPr id="212994" name="Rectangle 2"/>
          <p:cNvSpPr>
            <a:spLocks noGrp="1" noChangeArrowheads="1"/>
          </p:cNvSpPr>
          <p:nvPr>
            <p:ph type="title"/>
          </p:nvPr>
        </p:nvSpPr>
        <p:spPr>
          <a:xfrm>
            <a:off x="239713" y="63500"/>
            <a:ext cx="8904287" cy="614363"/>
          </a:xfrm>
        </p:spPr>
        <p:txBody>
          <a:bodyPr/>
          <a:lstStyle/>
          <a:p>
            <a:r>
              <a:rPr lang="en-US"/>
              <a:t>Open a recurring entry</a:t>
            </a:r>
          </a:p>
        </p:txBody>
      </p:sp>
      <p:sp>
        <p:nvSpPr>
          <p:cNvPr id="21299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To open a recurring calendar entry to see its details or change it, start by double-clicking it.</a:t>
            </a:r>
          </a:p>
        </p:txBody>
      </p:sp>
      <p:sp>
        <p:nvSpPr>
          <p:cNvPr id="212996"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2997" name="Rectangle 5"/>
          <p:cNvSpPr>
            <a:spLocks noChangeArrowheads="1"/>
          </p:cNvSpPr>
          <p:nvPr/>
        </p:nvSpPr>
        <p:spPr bwMode="auto">
          <a:xfrm>
            <a:off x="277813" y="3994150"/>
            <a:ext cx="5926137" cy="936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After the series is open, change its recurrence pattern by clicking the </a:t>
            </a:r>
            <a:r>
              <a:rPr lang="en-US" b="1" dirty="0">
                <a:solidFill>
                  <a:srgbClr val="FFCC00"/>
                </a:solidFill>
              </a:rPr>
              <a:t>Recurrence</a:t>
            </a:r>
            <a:r>
              <a:rPr lang="en-US" dirty="0">
                <a:solidFill>
                  <a:srgbClr val="FFCC00"/>
                </a:solidFill>
              </a:rPr>
              <a:t> button on the </a:t>
            </a:r>
            <a:r>
              <a:rPr lang="en-US" b="1" dirty="0">
                <a:solidFill>
                  <a:srgbClr val="FFCC00"/>
                </a:solidFill>
              </a:rPr>
              <a:t>Appointment</a:t>
            </a:r>
            <a:r>
              <a:rPr lang="en-US" dirty="0">
                <a:solidFill>
                  <a:srgbClr val="FFCC00"/>
                </a:solidFill>
              </a:rPr>
              <a:t> tab. </a:t>
            </a:r>
          </a:p>
        </p:txBody>
      </p:sp>
      <p:pic>
        <p:nvPicPr>
          <p:cNvPr id="212998" name="Picture 6" descr="Recurring appointment in calendar; dialog box that appears when recurring appointment is opened"/>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13000" name="Picture 8" descr="Outlook Ribbon image with Recurrence button highlight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5048250"/>
            <a:ext cx="4872038" cy="904875"/>
          </a:xfrm>
          <a:prstGeom prst="rect">
            <a:avLst/>
          </a:prstGeom>
          <a:noFill/>
          <a:extLst>
            <a:ext uri="{909E8E84-426E-40DD-AFC4-6F175D3DCCD1}">
              <a14:hiddenFill xmlns:a14="http://schemas.microsoft.com/office/drawing/2010/main" xmlns="">
                <a:solidFill>
                  <a:srgbClr val="FFFFFF"/>
                </a:solidFill>
              </a14:hiddenFill>
            </a:ext>
          </a:extLst>
        </p:spPr>
      </p:pic>
      <p:sp>
        <p:nvSpPr>
          <p:cNvPr id="213001" name="Rectangle 9"/>
          <p:cNvSpPr>
            <a:spLocks noChangeArrowheads="1"/>
          </p:cNvSpPr>
          <p:nvPr/>
        </p:nvSpPr>
        <p:spPr bwMode="auto">
          <a:xfrm>
            <a:off x="2276475" y="5038725"/>
            <a:ext cx="681038" cy="642938"/>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2997">
                                            <p:txEl>
                                              <p:pRg st="0" end="0"/>
                                            </p:txEl>
                                          </p:spTgt>
                                        </p:tgtEl>
                                        <p:attrNameLst>
                                          <p:attrName>style.visibility</p:attrName>
                                        </p:attrNameLst>
                                      </p:cBhvr>
                                      <p:to>
                                        <p:strVal val="visible"/>
                                      </p:to>
                                    </p:set>
                                    <p:animEffect transition="in" filter="slide(fromLeft)">
                                      <p:cBhvr>
                                        <p:cTn id="7" dur="500"/>
                                        <p:tgtEl>
                                          <p:spTgt spid="21299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3000"/>
                                        </p:tgtEl>
                                        <p:attrNameLst>
                                          <p:attrName>style.visibility</p:attrName>
                                        </p:attrNameLst>
                                      </p:cBhvr>
                                      <p:to>
                                        <p:strVal val="visible"/>
                                      </p:to>
                                    </p:set>
                                    <p:animEffect transition="in" filter="dissolve">
                                      <p:cBhvr>
                                        <p:cTn id="11" dur="500"/>
                                        <p:tgtEl>
                                          <p:spTgt spid="21300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13001"/>
                                        </p:tgtEl>
                                        <p:attrNameLst>
                                          <p:attrName>style.visibility</p:attrName>
                                        </p:attrNameLst>
                                      </p:cBhvr>
                                      <p:to>
                                        <p:strVal val="visible"/>
                                      </p:to>
                                    </p:set>
                                    <p:animEffect transition="in" filter="dissolve">
                                      <p:cBhvr>
                                        <p:cTn id="15" dur="500"/>
                                        <p:tgtEl>
                                          <p:spTgt spid="21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build="p" autoUpdateAnimBg="0" advAuto="0"/>
      <p:bldP spid="21300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98306" name="Rectangle 2"/>
          <p:cNvSpPr>
            <a:spLocks noGrp="1" noChangeArrowheads="1"/>
          </p:cNvSpPr>
          <p:nvPr>
            <p:ph type="title"/>
          </p:nvPr>
        </p:nvSpPr>
        <p:spPr>
          <a:xfrm>
            <a:off x="239713" y="63500"/>
            <a:ext cx="8904287" cy="614363"/>
          </a:xfrm>
        </p:spPr>
        <p:txBody>
          <a:bodyPr/>
          <a:lstStyle/>
          <a:p>
            <a:r>
              <a:rPr lang="en-US"/>
              <a:t>Remember with reminders</a:t>
            </a:r>
          </a:p>
        </p:txBody>
      </p:sp>
      <p:sp>
        <p:nvSpPr>
          <p:cNvPr id="98307" name="Rectangle 3"/>
          <p:cNvSpPr>
            <a:spLocks noChangeArrowheads="1"/>
          </p:cNvSpPr>
          <p:nvPr/>
        </p:nvSpPr>
        <p:spPr bwMode="auto">
          <a:xfrm>
            <a:off x="6119813" y="854075"/>
            <a:ext cx="2744787" cy="1392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When you create any type of calendar entry, a reminder is set automatically.</a:t>
            </a:r>
          </a:p>
        </p:txBody>
      </p:sp>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98314" name="Rectangle 10"/>
          <p:cNvSpPr>
            <a:spLocks noChangeArrowheads="1"/>
          </p:cNvSpPr>
          <p:nvPr/>
        </p:nvSpPr>
        <p:spPr bwMode="auto">
          <a:xfrm>
            <a:off x="277813" y="3994150"/>
            <a:ext cx="5926137" cy="820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By default, Outlook will notify you of appointments and meetings 15 minutes before they start. </a:t>
            </a:r>
          </a:p>
        </p:txBody>
      </p:sp>
      <p:pic>
        <p:nvPicPr>
          <p:cNvPr id="98315" name="Picture 11" descr="An appointment in the calendar; close-up of the Reminder drop-down list in an appointment open for editing; a Reminder dialog box "/>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98315"/>
                                        </p:tgtEl>
                                        <p:attrNameLst>
                                          <p:attrName>style.visibility</p:attrName>
                                        </p:attrNameLst>
                                      </p:cBhvr>
                                      <p:to>
                                        <p:strVal val="visible"/>
                                      </p:to>
                                    </p:set>
                                    <p:animEffect transition="in" filter="slide(fromTop)">
                                      <p:cBhvr>
                                        <p:cTn id="7" dur="500"/>
                                        <p:tgtEl>
                                          <p:spTgt spid="98315"/>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8307"/>
                                        </p:tgtEl>
                                        <p:attrNameLst>
                                          <p:attrName>style.visibility</p:attrName>
                                        </p:attrNameLst>
                                      </p:cBhvr>
                                      <p:to>
                                        <p:strVal val="visible"/>
                                      </p:to>
                                    </p:set>
                                    <p:animEffect transition="in" filter="slide(fromTop)">
                                      <p:cBhvr>
                                        <p:cTn id="11" dur="500"/>
                                        <p:tgtEl>
                                          <p:spTgt spid="98307"/>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8314">
                                            <p:txEl>
                                              <p:pRg st="0" end="0"/>
                                            </p:txEl>
                                          </p:spTgt>
                                        </p:tgtEl>
                                        <p:attrNameLst>
                                          <p:attrName>style.visibility</p:attrName>
                                        </p:attrNameLst>
                                      </p:cBhvr>
                                      <p:to>
                                        <p:strVal val="visible"/>
                                      </p:to>
                                    </p:set>
                                    <p:animEffect transition="in" filter="slide(fromLeft)">
                                      <p:cBhvr>
                                        <p:cTn id="15" dur="500"/>
                                        <p:tgtEl>
                                          <p:spTgt spid="98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1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Calendar basics</a:t>
            </a:r>
          </a:p>
        </p:txBody>
      </p:sp>
      <p:sp>
        <p:nvSpPr>
          <p:cNvPr id="215042" name="Rectangle 2"/>
          <p:cNvSpPr>
            <a:spLocks noGrp="1" noChangeArrowheads="1"/>
          </p:cNvSpPr>
          <p:nvPr>
            <p:ph type="title"/>
          </p:nvPr>
        </p:nvSpPr>
        <p:spPr>
          <a:xfrm>
            <a:off x="239713" y="63500"/>
            <a:ext cx="8904287" cy="614363"/>
          </a:xfrm>
        </p:spPr>
        <p:txBody>
          <a:bodyPr/>
          <a:lstStyle/>
          <a:p>
            <a:r>
              <a:rPr lang="en-US"/>
              <a:t>Remember with reminders</a:t>
            </a:r>
          </a:p>
        </p:txBody>
      </p:sp>
      <p:sp>
        <p:nvSpPr>
          <p:cNvPr id="21504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The picture shows the steps to change the reminder time for any calendar entry.</a:t>
            </a:r>
          </a:p>
        </p:txBody>
      </p:sp>
      <p:graphicFrame>
        <p:nvGraphicFramePr>
          <p:cNvPr id="215044" name="Object 4"/>
          <p:cNvGraphicFramePr>
            <a:graphicFrameLocks noChangeAspect="1"/>
          </p:cNvGraphicFramePr>
          <p:nvPr/>
        </p:nvGraphicFramePr>
        <p:xfrm>
          <a:off x="339725" y="4040188"/>
          <a:ext cx="269875" cy="303212"/>
        </p:xfrm>
        <a:graphic>
          <a:graphicData uri="http://schemas.openxmlformats.org/presentationml/2006/ole">
            <p:oleObj spid="_x0000_s215162" name="Visio" r:id="rId4" imgW="270231" imgH="303063" progId="">
              <p:embed/>
            </p:oleObj>
          </a:graphicData>
        </a:graphic>
      </p:graphicFrame>
      <p:graphicFrame>
        <p:nvGraphicFramePr>
          <p:cNvPr id="215045" name="Object 5"/>
          <p:cNvGraphicFramePr>
            <a:graphicFrameLocks noChangeAspect="1"/>
          </p:cNvGraphicFramePr>
          <p:nvPr/>
        </p:nvGraphicFramePr>
        <p:xfrm>
          <a:off x="339725" y="4487863"/>
          <a:ext cx="269875" cy="303212"/>
        </p:xfrm>
        <a:graphic>
          <a:graphicData uri="http://schemas.openxmlformats.org/presentationml/2006/ole">
            <p:oleObj spid="_x0000_s215163" name="Visio" r:id="rId5" imgW="270231" imgH="303063" progId="">
              <p:embed/>
            </p:oleObj>
          </a:graphicData>
        </a:graphic>
      </p:graphicFrame>
      <p:graphicFrame>
        <p:nvGraphicFramePr>
          <p:cNvPr id="215046" name="Object 6"/>
          <p:cNvGraphicFramePr>
            <a:graphicFrameLocks noChangeAspect="1"/>
          </p:cNvGraphicFramePr>
          <p:nvPr/>
        </p:nvGraphicFramePr>
        <p:xfrm>
          <a:off x="339725" y="5199063"/>
          <a:ext cx="269875" cy="303212"/>
        </p:xfrm>
        <a:graphic>
          <a:graphicData uri="http://schemas.openxmlformats.org/presentationml/2006/ole">
            <p:oleObj spid="_x0000_s215164" name="Visio" r:id="rId6" imgW="270231" imgH="303063" progId="">
              <p:embed/>
            </p:oleObj>
          </a:graphicData>
        </a:graphic>
      </p:graphicFrame>
      <p:sp>
        <p:nvSpPr>
          <p:cNvPr id="215047"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15048" name="Rectangle 8"/>
          <p:cNvSpPr>
            <a:spLocks noChangeArrowheads="1"/>
          </p:cNvSpPr>
          <p:nvPr/>
        </p:nvSpPr>
        <p:spPr bwMode="auto">
          <a:xfrm>
            <a:off x="676275" y="4006850"/>
            <a:ext cx="5940425" cy="200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Double-click the appointment to open it. </a:t>
            </a:r>
          </a:p>
          <a:p>
            <a:pPr>
              <a:spcBef>
                <a:spcPct val="20000"/>
              </a:spcBef>
              <a:spcAft>
                <a:spcPct val="45000"/>
              </a:spcAft>
            </a:pPr>
            <a:r>
              <a:rPr lang="en-US" dirty="0">
                <a:solidFill>
                  <a:srgbClr val="FFCC00"/>
                </a:solidFill>
              </a:rPr>
              <a:t>In the </a:t>
            </a:r>
            <a:r>
              <a:rPr lang="en-US" b="1" dirty="0">
                <a:solidFill>
                  <a:srgbClr val="FFCC00"/>
                </a:solidFill>
              </a:rPr>
              <a:t>Reminder</a:t>
            </a:r>
            <a:r>
              <a:rPr lang="en-US" dirty="0">
                <a:solidFill>
                  <a:srgbClr val="FFCC00"/>
                </a:solidFill>
              </a:rPr>
              <a:t> box on the </a:t>
            </a:r>
            <a:r>
              <a:rPr lang="en-US" b="1" dirty="0">
                <a:solidFill>
                  <a:srgbClr val="FFCC00"/>
                </a:solidFill>
              </a:rPr>
              <a:t>Appointment</a:t>
            </a:r>
            <a:r>
              <a:rPr lang="en-US" dirty="0">
                <a:solidFill>
                  <a:srgbClr val="FFCC00"/>
                </a:solidFill>
              </a:rPr>
              <a:t> tab, choose the reminder time.</a:t>
            </a:r>
          </a:p>
          <a:p>
            <a:pPr>
              <a:spcBef>
                <a:spcPct val="20000"/>
              </a:spcBef>
              <a:spcAft>
                <a:spcPct val="45000"/>
              </a:spcAft>
            </a:pPr>
            <a:r>
              <a:rPr lang="en-US" dirty="0">
                <a:solidFill>
                  <a:srgbClr val="FFCC00"/>
                </a:solidFill>
              </a:rPr>
              <a:t>A reminder appears at the specified time. </a:t>
            </a:r>
            <a:endParaRPr lang="en-US" b="1" dirty="0">
              <a:solidFill>
                <a:srgbClr val="FFCC00"/>
              </a:solidFill>
            </a:endParaRPr>
          </a:p>
          <a:p>
            <a:pPr>
              <a:spcBef>
                <a:spcPct val="20000"/>
              </a:spcBef>
              <a:spcAft>
                <a:spcPct val="45000"/>
              </a:spcAft>
            </a:pPr>
            <a:endParaRPr lang="en-US" dirty="0">
              <a:solidFill>
                <a:srgbClr val="FFCC00"/>
              </a:solidFill>
            </a:endParaRPr>
          </a:p>
        </p:txBody>
      </p:sp>
      <p:pic>
        <p:nvPicPr>
          <p:cNvPr id="215050" name="Picture 10" descr="An appointment in the calendar; close-up of the Reminder drop-down list in an appointment open for editing; a Reminder dialog box "/>
          <p:cNvPicPr>
            <a:picLocks noGrp="1" noChangeAspect="1" noChangeArrowheads="1"/>
          </p:cNvPicPr>
          <p:nvPr>
            <p:ph sz="half" idx="1"/>
          </p:nvPr>
        </p:nvPicPr>
        <p:blipFill>
          <a:blip r:embed="rId7"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slide(fromTop)">
                                      <p:cBhvr>
                                        <p:cTn id="7" dur="500"/>
                                        <p:tgtEl>
                                          <p:spTgt spid="215043"/>
                                        </p:tgtEl>
                                      </p:cBhvr>
                                    </p:animEffect>
                                  </p:childTnLst>
                                </p:cTn>
                              </p:par>
                            </p:childTnLst>
                          </p:cTn>
                        </p:par>
                        <p:par>
                          <p:cTn id="8" fill="hold" nodeType="with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15044"/>
                                        </p:tgtEl>
                                        <p:attrNameLst>
                                          <p:attrName>style.visibility</p:attrName>
                                        </p:attrNameLst>
                                      </p:cBhvr>
                                      <p:to>
                                        <p:strVal val="visible"/>
                                      </p:to>
                                    </p:set>
                                    <p:animEffect transition="in" filter="dissolve">
                                      <p:cBhvr>
                                        <p:cTn id="11" dur="500"/>
                                        <p:tgtEl>
                                          <p:spTgt spid="21504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15045"/>
                                        </p:tgtEl>
                                        <p:attrNameLst>
                                          <p:attrName>style.visibility</p:attrName>
                                        </p:attrNameLst>
                                      </p:cBhvr>
                                      <p:to>
                                        <p:strVal val="visible"/>
                                      </p:to>
                                    </p:set>
                                    <p:animEffect transition="in" filter="dissolve">
                                      <p:cBhvr>
                                        <p:cTn id="15" dur="500"/>
                                        <p:tgtEl>
                                          <p:spTgt spid="215045"/>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15046"/>
                                        </p:tgtEl>
                                        <p:attrNameLst>
                                          <p:attrName>style.visibility</p:attrName>
                                        </p:attrNameLst>
                                      </p:cBhvr>
                                      <p:to>
                                        <p:strVal val="visible"/>
                                      </p:to>
                                    </p:set>
                                    <p:animEffect transition="in" filter="dissolve">
                                      <p:cBhvr>
                                        <p:cTn id="19" dur="500"/>
                                        <p:tgtEl>
                                          <p:spTgt spid="215046"/>
                                        </p:tgtEl>
                                      </p:cBhvr>
                                    </p:animEffect>
                                  </p:childTnLst>
                                </p:cTn>
                              </p:par>
                            </p:childTnLst>
                          </p:cTn>
                        </p:par>
                        <p:par>
                          <p:cTn id="20" fill="hold" nodeType="with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15048">
                                            <p:txEl>
                                              <p:pRg st="0" end="0"/>
                                            </p:txEl>
                                          </p:spTgt>
                                        </p:tgtEl>
                                        <p:attrNameLst>
                                          <p:attrName>style.visibility</p:attrName>
                                        </p:attrNameLst>
                                      </p:cBhvr>
                                      <p:to>
                                        <p:strVal val="visible"/>
                                      </p:to>
                                    </p:set>
                                    <p:animEffect transition="in" filter="checkerboard(across)">
                                      <p:cBhvr>
                                        <p:cTn id="23" dur="500"/>
                                        <p:tgtEl>
                                          <p:spTgt spid="215048">
                                            <p:txEl>
                                              <p:pRg st="0" end="0"/>
                                            </p:txEl>
                                          </p:spTgt>
                                        </p:tgtEl>
                                      </p:cBhvr>
                                    </p:animEffect>
                                  </p:childTnLst>
                                </p:cTn>
                              </p:par>
                            </p:childTnLst>
                          </p:cTn>
                        </p:par>
                        <p:par>
                          <p:cTn id="24" fill="hold" nodeType="with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15048">
                                            <p:txEl>
                                              <p:pRg st="1" end="1"/>
                                            </p:txEl>
                                          </p:spTgt>
                                        </p:tgtEl>
                                        <p:attrNameLst>
                                          <p:attrName>style.visibility</p:attrName>
                                        </p:attrNameLst>
                                      </p:cBhvr>
                                      <p:to>
                                        <p:strVal val="visible"/>
                                      </p:to>
                                    </p:set>
                                    <p:animEffect transition="in" filter="checkerboard(across)">
                                      <p:cBhvr>
                                        <p:cTn id="27" dur="500"/>
                                        <p:tgtEl>
                                          <p:spTgt spid="215048">
                                            <p:txEl>
                                              <p:pRg st="1" end="1"/>
                                            </p:txEl>
                                          </p:spTgt>
                                        </p:tgtEl>
                                      </p:cBhvr>
                                    </p:animEffect>
                                  </p:childTnLst>
                                </p:cTn>
                              </p:par>
                            </p:childTnLst>
                          </p:cTn>
                        </p:par>
                        <p:par>
                          <p:cTn id="28" fill="hold" nodeType="with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15048">
                                            <p:txEl>
                                              <p:pRg st="2" end="2"/>
                                            </p:txEl>
                                          </p:spTgt>
                                        </p:tgtEl>
                                        <p:attrNameLst>
                                          <p:attrName>style.visibility</p:attrName>
                                        </p:attrNameLst>
                                      </p:cBhvr>
                                      <p:to>
                                        <p:strVal val="visible"/>
                                      </p:to>
                                    </p:set>
                                    <p:animEffect transition="in" filter="checkerboard(across)">
                                      <p:cBhvr>
                                        <p:cTn id="31" dur="500"/>
                                        <p:tgtEl>
                                          <p:spTgt spid="2150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217090" name="Rectangle 2"/>
          <p:cNvSpPr>
            <a:spLocks noGrp="1" noChangeArrowheads="1"/>
          </p:cNvSpPr>
          <p:nvPr>
            <p:ph type="title"/>
          </p:nvPr>
        </p:nvSpPr>
        <p:spPr>
          <a:xfrm>
            <a:off x="239713" y="63500"/>
            <a:ext cx="8904287" cy="614363"/>
          </a:xfrm>
        </p:spPr>
        <p:txBody>
          <a:bodyPr/>
          <a:lstStyle/>
          <a:p>
            <a:r>
              <a:rPr lang="en-US"/>
              <a:t>Remember with reminders</a:t>
            </a:r>
          </a:p>
        </p:txBody>
      </p:sp>
      <p:sp>
        <p:nvSpPr>
          <p:cNvPr id="217091" name="Rectangle 3"/>
          <p:cNvSpPr>
            <a:spLocks noChangeArrowheads="1"/>
          </p:cNvSpPr>
          <p:nvPr/>
        </p:nvSpPr>
        <p:spPr bwMode="auto">
          <a:xfrm>
            <a:off x="6119813" y="854075"/>
            <a:ext cx="2744787"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Wondering about reminders for events? </a:t>
            </a:r>
          </a:p>
        </p:txBody>
      </p:sp>
      <p:sp>
        <p:nvSpPr>
          <p:cNvPr id="217095"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17097" name="Picture 9" descr="An appointment in the calendar; close-up of the Reminder drop-down list in an appointment open for editing; a Reminder dialog box "/>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7098" name="Rectangle 10"/>
          <p:cNvSpPr>
            <a:spLocks noChangeArrowheads="1"/>
          </p:cNvSpPr>
          <p:nvPr/>
        </p:nvSpPr>
        <p:spPr bwMode="auto">
          <a:xfrm>
            <a:off x="242888" y="4019550"/>
            <a:ext cx="5934075"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While you can’t change this automatic setting, you can use the same steps shown in the picture to change reminders for events on an event-by-event basis.</a:t>
            </a:r>
          </a:p>
        </p:txBody>
      </p:sp>
      <p:sp>
        <p:nvSpPr>
          <p:cNvPr id="217099" name="Rectangle 11"/>
          <p:cNvSpPr>
            <a:spLocks noChangeArrowheads="1"/>
          </p:cNvSpPr>
          <p:nvPr/>
        </p:nvSpPr>
        <p:spPr bwMode="auto">
          <a:xfrm>
            <a:off x="6129338" y="1763713"/>
            <a:ext cx="2744787" cy="963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Outlook will notify you of events 18 hours before they start.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slide(fromTop)">
                                      <p:cBhvr>
                                        <p:cTn id="7" dur="500"/>
                                        <p:tgtEl>
                                          <p:spTgt spid="217091"/>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17099"/>
                                        </p:tgtEl>
                                        <p:attrNameLst>
                                          <p:attrName>style.visibility</p:attrName>
                                        </p:attrNameLst>
                                      </p:cBhvr>
                                      <p:to>
                                        <p:strVal val="visible"/>
                                      </p:to>
                                    </p:set>
                                    <p:animEffect transition="in" filter="slide(fromTop)">
                                      <p:cBhvr>
                                        <p:cTn id="11" dur="250"/>
                                        <p:tgtEl>
                                          <p:spTgt spid="217099"/>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217098">
                                            <p:txEl>
                                              <p:pRg st="0" end="0"/>
                                            </p:txEl>
                                          </p:spTgt>
                                        </p:tgtEl>
                                        <p:attrNameLst>
                                          <p:attrName>style.visibility</p:attrName>
                                        </p:attrNameLst>
                                      </p:cBhvr>
                                      <p:to>
                                        <p:strVal val="visible"/>
                                      </p:to>
                                    </p:set>
                                    <p:animEffect transition="in" filter="slide(fromLeft)">
                                      <p:cBhvr>
                                        <p:cTn id="15" dur="500"/>
                                        <p:tgtEl>
                                          <p:spTgt spid="2170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8" grpId="0" build="p" autoUpdateAnimBg="0"/>
      <p:bldP spid="2170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02402" name="Rectangle 2"/>
          <p:cNvSpPr>
            <a:spLocks noGrp="1" noChangeArrowheads="1"/>
          </p:cNvSpPr>
          <p:nvPr>
            <p:ph type="title"/>
          </p:nvPr>
        </p:nvSpPr>
        <p:spPr>
          <a:xfrm>
            <a:off x="239713" y="63500"/>
            <a:ext cx="8904287" cy="614363"/>
          </a:xfrm>
        </p:spPr>
        <p:txBody>
          <a:bodyPr/>
          <a:lstStyle/>
          <a:p>
            <a:r>
              <a:rPr lang="en-US"/>
              <a:t>Stay organized with colored categories</a:t>
            </a:r>
          </a:p>
        </p:txBody>
      </p:sp>
      <p:sp>
        <p:nvSpPr>
          <p:cNvPr id="10240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Want birthdays to catch your eye and personal appointments to stand out from business ones?</a:t>
            </a:r>
          </a:p>
          <a:p>
            <a:pPr>
              <a:spcAft>
                <a:spcPct val="75000"/>
              </a:spcAft>
            </a:pPr>
            <a:r>
              <a:rPr lang="en-US" sz="2000" dirty="0"/>
              <a:t>Outlook can make it happen.</a:t>
            </a:r>
          </a:p>
        </p:txBody>
      </p:sp>
      <p:sp>
        <p:nvSpPr>
          <p:cNvPr id="102404"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407" name="Rectangle 7"/>
          <p:cNvSpPr>
            <a:spLocks noChangeArrowheads="1"/>
          </p:cNvSpPr>
          <p:nvPr/>
        </p:nvSpPr>
        <p:spPr bwMode="auto">
          <a:xfrm>
            <a:off x="242888" y="4019550"/>
            <a:ext cx="5934075"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Introducing…</a:t>
            </a:r>
            <a:r>
              <a:rPr lang="en-US" b="1" dirty="0">
                <a:solidFill>
                  <a:srgbClr val="FFCC00"/>
                </a:solidFill>
              </a:rPr>
              <a:t>colored categories</a:t>
            </a:r>
            <a:r>
              <a:rPr lang="en-US" dirty="0">
                <a:solidFill>
                  <a:srgbClr val="FFCC00"/>
                </a:solidFill>
              </a:rPr>
              <a:t>! </a:t>
            </a:r>
          </a:p>
          <a:p>
            <a:pPr>
              <a:spcAft>
                <a:spcPct val="75000"/>
              </a:spcAft>
            </a:pPr>
            <a:r>
              <a:rPr lang="en-US" dirty="0">
                <a:solidFill>
                  <a:srgbClr val="FFCC00"/>
                </a:solidFill>
              </a:rPr>
              <a:t>Colored categories let you name your colors (and change the names when you want to). Use colors to make certain entries stand out at a glance. </a:t>
            </a:r>
          </a:p>
        </p:txBody>
      </p:sp>
      <p:pic>
        <p:nvPicPr>
          <p:cNvPr id="102408" name="Picture 8" descr="Calendar before using colored categories and after"/>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slide(fromTop)">
                                      <p:cBhvr>
                                        <p:cTn id="7" dur="500"/>
                                        <p:tgtEl>
                                          <p:spTgt spid="102408"/>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2403">
                                            <p:txEl>
                                              <p:pRg st="0" end="0"/>
                                            </p:txEl>
                                          </p:spTgt>
                                        </p:tgtEl>
                                        <p:attrNameLst>
                                          <p:attrName>style.visibility</p:attrName>
                                        </p:attrNameLst>
                                      </p:cBhvr>
                                      <p:to>
                                        <p:strVal val="visible"/>
                                      </p:to>
                                    </p:set>
                                    <p:animEffect transition="in" filter="slide(fromTop)">
                                      <p:cBhvr>
                                        <p:cTn id="11" dur="500"/>
                                        <p:tgtEl>
                                          <p:spTgt spid="102403">
                                            <p:txEl>
                                              <p:pRg st="0" end="0"/>
                                            </p:txEl>
                                          </p:spTgt>
                                        </p:tgtEl>
                                      </p:cBhvr>
                                    </p:animEffect>
                                  </p:childTnLst>
                                </p:cTn>
                              </p:par>
                            </p:childTnLst>
                          </p:cTn>
                        </p:par>
                        <p:par>
                          <p:cTn id="12" fill="hold" nodeType="with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02403">
                                            <p:txEl>
                                              <p:pRg st="1" end="1"/>
                                            </p:txEl>
                                          </p:spTgt>
                                        </p:tgtEl>
                                        <p:attrNameLst>
                                          <p:attrName>style.visibility</p:attrName>
                                        </p:attrNameLst>
                                      </p:cBhvr>
                                      <p:to>
                                        <p:strVal val="visible"/>
                                      </p:to>
                                    </p:set>
                                    <p:animEffect transition="in" filter="slide(fromTop)">
                                      <p:cBhvr>
                                        <p:cTn id="15" dur="500"/>
                                        <p:tgtEl>
                                          <p:spTgt spid="102403">
                                            <p:txEl>
                                              <p:pRg st="1" end="1"/>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02407">
                                            <p:txEl>
                                              <p:pRg st="0" end="0"/>
                                            </p:txEl>
                                          </p:spTgt>
                                        </p:tgtEl>
                                        <p:attrNameLst>
                                          <p:attrName>style.visibility</p:attrName>
                                        </p:attrNameLst>
                                      </p:cBhvr>
                                      <p:to>
                                        <p:strVal val="visible"/>
                                      </p:to>
                                    </p:set>
                                    <p:animEffect transition="in" filter="slide(fromLeft)">
                                      <p:cBhvr>
                                        <p:cTn id="19" dur="500"/>
                                        <p:tgtEl>
                                          <p:spTgt spid="102407">
                                            <p:txEl>
                                              <p:pRg st="0" end="0"/>
                                            </p:txEl>
                                          </p:spTgt>
                                        </p:tgtEl>
                                      </p:cBhvr>
                                    </p:animEffect>
                                  </p:childTnLst>
                                </p:cTn>
                              </p:par>
                            </p:childTnLst>
                          </p:cTn>
                        </p:par>
                        <p:par>
                          <p:cTn id="20" fill="hold" nodeType="with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02407">
                                            <p:txEl>
                                              <p:pRg st="1" end="1"/>
                                            </p:txEl>
                                          </p:spTgt>
                                        </p:tgtEl>
                                        <p:attrNameLst>
                                          <p:attrName>style.visibility</p:attrName>
                                        </p:attrNameLst>
                                      </p:cBhvr>
                                      <p:to>
                                        <p:strVal val="visible"/>
                                      </p:to>
                                    </p:set>
                                    <p:animEffect transition="in" filter="slide(fromLeft)">
                                      <p:cBhvr>
                                        <p:cTn id="23" dur="500"/>
                                        <p:tgtEl>
                                          <p:spTgt spid="1024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P spid="1024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04450" name="Rectangle 2"/>
          <p:cNvSpPr>
            <a:spLocks noGrp="1" noChangeArrowheads="1"/>
          </p:cNvSpPr>
          <p:nvPr>
            <p:ph type="title"/>
          </p:nvPr>
        </p:nvSpPr>
        <p:spPr>
          <a:xfrm>
            <a:off x="239713" y="63500"/>
            <a:ext cx="8904287" cy="614363"/>
          </a:xfrm>
        </p:spPr>
        <p:txBody>
          <a:bodyPr/>
          <a:lstStyle/>
          <a:p>
            <a:r>
              <a:rPr lang="en-US"/>
              <a:t>Is lunch time flexible? Show it. </a:t>
            </a:r>
          </a:p>
        </p:txBody>
      </p:sp>
      <p:sp>
        <p:nvSpPr>
          <p:cNvPr id="104451"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When you schedule a meeting, you want to choose a time when people can attend. </a:t>
            </a:r>
          </a:p>
        </p:txBody>
      </p:sp>
      <p:sp>
        <p:nvSpPr>
          <p:cNvPr id="104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4455" name="Rectangle 7"/>
          <p:cNvSpPr>
            <a:spLocks noChangeArrowheads="1"/>
          </p:cNvSpPr>
          <p:nvPr/>
        </p:nvSpPr>
        <p:spPr bwMode="auto">
          <a:xfrm>
            <a:off x="242888" y="4019550"/>
            <a:ext cx="5934075" cy="1684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55000"/>
              </a:spcAft>
            </a:pPr>
            <a:r>
              <a:rPr lang="en-US" dirty="0">
                <a:solidFill>
                  <a:srgbClr val="FFCC00"/>
                </a:solidFill>
              </a:rPr>
              <a:t>Outlook lets you and your colleagues tell each other who’s busy, who’s out of the office, who’s free, and when. </a:t>
            </a:r>
          </a:p>
          <a:p>
            <a:pPr>
              <a:spcAft>
                <a:spcPct val="55000"/>
              </a:spcAft>
            </a:pPr>
            <a:r>
              <a:rPr lang="en-US" dirty="0">
                <a:solidFill>
                  <a:srgbClr val="FFCC00"/>
                </a:solidFill>
              </a:rPr>
              <a:t>A calendar entry’s border color indicates whether that time is scheduled as free, busy, tentative, or out of office. </a:t>
            </a:r>
          </a:p>
        </p:txBody>
      </p:sp>
      <p:pic>
        <p:nvPicPr>
          <p:cNvPr id="104456" name="Picture 8" descr="Steps to change how time is scheduled: Free, Tentative, Busy, or Out of Office"/>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slide(fromTop)">
                                      <p:cBhvr>
                                        <p:cTn id="7" dur="500"/>
                                        <p:tgtEl>
                                          <p:spTgt spid="104456"/>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04451"/>
                                        </p:tgtEl>
                                        <p:attrNameLst>
                                          <p:attrName>style.visibility</p:attrName>
                                        </p:attrNameLst>
                                      </p:cBhvr>
                                      <p:to>
                                        <p:strVal val="visible"/>
                                      </p:to>
                                    </p:set>
                                    <p:animEffect transition="in" filter="slide(fromTop)">
                                      <p:cBhvr>
                                        <p:cTn id="11" dur="500"/>
                                        <p:tgtEl>
                                          <p:spTgt spid="104451"/>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4455">
                                            <p:txEl>
                                              <p:pRg st="0" end="0"/>
                                            </p:txEl>
                                          </p:spTgt>
                                        </p:tgtEl>
                                        <p:attrNameLst>
                                          <p:attrName>style.visibility</p:attrName>
                                        </p:attrNameLst>
                                      </p:cBhvr>
                                      <p:to>
                                        <p:strVal val="visible"/>
                                      </p:to>
                                    </p:set>
                                    <p:animEffect transition="in" filter="slide(fromLeft)">
                                      <p:cBhvr>
                                        <p:cTn id="15" dur="500"/>
                                        <p:tgtEl>
                                          <p:spTgt spid="104455">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04455">
                                            <p:txEl>
                                              <p:pRg st="1" end="1"/>
                                            </p:txEl>
                                          </p:spTgt>
                                        </p:tgtEl>
                                        <p:attrNameLst>
                                          <p:attrName>style.visibility</p:attrName>
                                        </p:attrNameLst>
                                      </p:cBhvr>
                                      <p:to>
                                        <p:strVal val="visible"/>
                                      </p:to>
                                    </p:set>
                                    <p:animEffect transition="in" filter="slide(fromLeft)">
                                      <p:cBhvr>
                                        <p:cTn id="19" dur="500"/>
                                        <p:tgtEl>
                                          <p:spTgt spid="1044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P spid="1044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223234" name="Rectangle 2"/>
          <p:cNvSpPr>
            <a:spLocks noGrp="1" noChangeArrowheads="1"/>
          </p:cNvSpPr>
          <p:nvPr>
            <p:ph type="title"/>
          </p:nvPr>
        </p:nvSpPr>
        <p:spPr>
          <a:xfrm>
            <a:off x="239713" y="63500"/>
            <a:ext cx="8904287" cy="614363"/>
          </a:xfrm>
        </p:spPr>
        <p:txBody>
          <a:bodyPr/>
          <a:lstStyle/>
          <a:p>
            <a:r>
              <a:rPr lang="en-US"/>
              <a:t>Is lunch time flexible? Show it. </a:t>
            </a:r>
          </a:p>
        </p:txBody>
      </p:sp>
      <p:sp>
        <p:nvSpPr>
          <p:cNvPr id="22323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Newly created appointments and meetings are automatically entered as busy, and events are automatically entered as free. </a:t>
            </a:r>
          </a:p>
        </p:txBody>
      </p:sp>
      <p:sp>
        <p:nvSpPr>
          <p:cNvPr id="223236"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23237" name="Rectangle 5"/>
          <p:cNvSpPr>
            <a:spLocks noChangeArrowheads="1"/>
          </p:cNvSpPr>
          <p:nvPr/>
        </p:nvSpPr>
        <p:spPr bwMode="auto">
          <a:xfrm>
            <a:off x="242888" y="4019550"/>
            <a:ext cx="5934075" cy="102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55000"/>
              </a:spcAft>
            </a:pPr>
            <a:r>
              <a:rPr lang="en-US" dirty="0">
                <a:solidFill>
                  <a:srgbClr val="FFCC00"/>
                </a:solidFill>
              </a:rPr>
              <a:t>By keeping this information current and accurate, you’ll benefit from features that let you share your schedule with others. </a:t>
            </a:r>
          </a:p>
        </p:txBody>
      </p:sp>
      <p:pic>
        <p:nvPicPr>
          <p:cNvPr id="223238" name="Picture 6" descr="Steps to change how time is scheduled: Free, Tentative, Busy, or Out of Office"/>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slide(fromTop)">
                                      <p:cBhvr>
                                        <p:cTn id="7" dur="500"/>
                                        <p:tgtEl>
                                          <p:spTgt spid="223235"/>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3237">
                                            <p:txEl>
                                              <p:pRg st="0" end="0"/>
                                            </p:txEl>
                                          </p:spTgt>
                                        </p:tgtEl>
                                        <p:attrNameLst>
                                          <p:attrName>style.visibility</p:attrName>
                                        </p:attrNameLst>
                                      </p:cBhvr>
                                      <p:to>
                                        <p:strVal val="visible"/>
                                      </p:to>
                                    </p:set>
                                    <p:animEffect transition="in" filter="slide(fromLeft)">
                                      <p:cBhvr>
                                        <p:cTn id="11" dur="500"/>
                                        <p:tgtEl>
                                          <p:spTgt spid="2232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Calendar basics</a:t>
            </a:r>
          </a:p>
        </p:txBody>
      </p:sp>
      <p:sp>
        <p:nvSpPr>
          <p:cNvPr id="225282"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en-US" dirty="0"/>
              <a:t>If you change the time setting for an event from free to anything else, the whole day for that event will appear shaded. </a:t>
            </a:r>
          </a:p>
          <a:p>
            <a:pPr marL="169863" indent="-169863">
              <a:spcAft>
                <a:spcPct val="45000"/>
              </a:spcAft>
              <a:buFontTx/>
              <a:buChar char="•"/>
            </a:pPr>
            <a:r>
              <a:rPr lang="en-US" dirty="0"/>
              <a:t>If you change the time setting for a meeting you didn’t create, your change will be overwritten if the meeting organizer updates the time of the meeting. </a:t>
            </a:r>
          </a:p>
        </p:txBody>
      </p:sp>
      <p:sp>
        <p:nvSpPr>
          <p:cNvPr id="225284" name="Rectangle 4"/>
          <p:cNvSpPr>
            <a:spLocks noChangeArrowheads="1"/>
          </p:cNvSpPr>
          <p:nvPr/>
        </p:nvSpPr>
        <p:spPr bwMode="auto">
          <a:xfrm>
            <a:off x="1757363" y="3757613"/>
            <a:ext cx="5462587" cy="252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endParaRPr lang="en-US" sz="2000"/>
          </a:p>
        </p:txBody>
      </p:sp>
      <p:sp>
        <p:nvSpPr>
          <p:cNvPr id="225285" name="Rectangle 5"/>
          <p:cNvSpPr>
            <a:spLocks noChangeArrowheads="1"/>
          </p:cNvSpPr>
          <p:nvPr/>
        </p:nvSpPr>
        <p:spPr bwMode="auto">
          <a:xfrm>
            <a:off x="277813" y="854075"/>
            <a:ext cx="8524875"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b="1"/>
              <a:t>Notes</a:t>
            </a:r>
          </a:p>
        </p:txBody>
      </p:sp>
      <p:sp>
        <p:nvSpPr>
          <p:cNvPr id="225287" name="Rectangle 7"/>
          <p:cNvSpPr>
            <a:spLocks noGrp="1" noChangeArrowheads="1"/>
          </p:cNvSpPr>
          <p:nvPr>
            <p:ph type="title"/>
          </p:nvPr>
        </p:nvSpPr>
        <p:spPr>
          <a:xfrm>
            <a:off x="231775" y="73025"/>
            <a:ext cx="8229600" cy="609600"/>
          </a:xfrm>
          <a:noFill/>
          <a:ln/>
        </p:spPr>
        <p:txBody>
          <a:bodyPr/>
          <a:lstStyle/>
          <a:p>
            <a:r>
              <a:rPr lang="en-US"/>
              <a:t>Is lunch time flexible? Show it.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25285">
                                            <p:txEl>
                                              <p:pRg st="0" end="0"/>
                                            </p:txEl>
                                          </p:spTgt>
                                        </p:tgtEl>
                                        <p:attrNameLst>
                                          <p:attrName>style.visibility</p:attrName>
                                        </p:attrNameLst>
                                      </p:cBhvr>
                                      <p:to>
                                        <p:strVal val="visible"/>
                                      </p:to>
                                    </p:set>
                                    <p:animEffect transition="in" filter="slide(fromLeft)">
                                      <p:cBhvr>
                                        <p:cTn id="7" dur="500"/>
                                        <p:tgtEl>
                                          <p:spTgt spid="225285">
                                            <p:txEl>
                                              <p:pRg st="0" end="0"/>
                                            </p:txEl>
                                          </p:spTgt>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25282">
                                            <p:txEl>
                                              <p:pRg st="0" end="0"/>
                                            </p:txEl>
                                          </p:spTgt>
                                        </p:tgtEl>
                                        <p:attrNameLst>
                                          <p:attrName>style.visibility</p:attrName>
                                        </p:attrNameLst>
                                      </p:cBhvr>
                                      <p:to>
                                        <p:strVal val="visible"/>
                                      </p:to>
                                    </p:set>
                                    <p:animEffect transition="in" filter="slide(fromLeft)">
                                      <p:cBhvr>
                                        <p:cTn id="11" dur="500"/>
                                        <p:tgtEl>
                                          <p:spTgt spid="225282">
                                            <p:txEl>
                                              <p:pRg st="0" end="0"/>
                                            </p:txEl>
                                          </p:spTgt>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25282">
                                            <p:txEl>
                                              <p:pRg st="1" end="1"/>
                                            </p:txEl>
                                          </p:spTgt>
                                        </p:tgtEl>
                                        <p:attrNameLst>
                                          <p:attrName>style.visibility</p:attrName>
                                        </p:attrNameLst>
                                      </p:cBhvr>
                                      <p:to>
                                        <p:strVal val="visible"/>
                                      </p:to>
                                    </p:set>
                                    <p:animEffect transition="in" filter="slide(fromLeft)">
                                      <p:cBhvr>
                                        <p:cTn id="15" dur="500"/>
                                        <p:tgtEl>
                                          <p:spTgt spid="225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bldLvl="2" autoUpdateAnimBg="0"/>
      <p:bldP spid="22528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23554" name="Rectangle 2"/>
          <p:cNvSpPr>
            <a:spLocks noGrp="1" noChangeArrowheads="1"/>
          </p:cNvSpPr>
          <p:nvPr>
            <p:ph type="title"/>
          </p:nvPr>
        </p:nvSpPr>
        <p:spPr>
          <a:xfrm>
            <a:off x="211138" y="73025"/>
            <a:ext cx="8027987" cy="614363"/>
          </a:xfrm>
        </p:spPr>
        <p:txBody>
          <a:bodyPr/>
          <a:lstStyle/>
          <a:p>
            <a:r>
              <a:rPr lang="en-US"/>
              <a:t>Get it right in the calendar</a:t>
            </a:r>
          </a:p>
        </p:txBody>
      </p:sp>
      <p:sp>
        <p:nvSpPr>
          <p:cNvPr id="23555"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You have four different choices for how to schedule your Outlook calendar entries: </a:t>
            </a:r>
            <a:r>
              <a:rPr lang="en-US" sz="2000" b="1" dirty="0"/>
              <a:t>appointments</a:t>
            </a:r>
            <a:r>
              <a:rPr lang="en-US" sz="2000" dirty="0"/>
              <a:t>, </a:t>
            </a:r>
            <a:r>
              <a:rPr lang="en-US" sz="2000" b="1" dirty="0"/>
              <a:t>meetings</a:t>
            </a:r>
            <a:r>
              <a:rPr lang="en-US" sz="2000" dirty="0"/>
              <a:t>, </a:t>
            </a:r>
            <a:r>
              <a:rPr lang="en-US" sz="2000" b="1" dirty="0"/>
              <a:t>events</a:t>
            </a:r>
            <a:r>
              <a:rPr lang="en-US" sz="2000" dirty="0"/>
              <a:t>, and </a:t>
            </a:r>
            <a:r>
              <a:rPr lang="en-US" sz="2000" b="1" dirty="0"/>
              <a:t>tasks</a:t>
            </a:r>
            <a:r>
              <a:rPr lang="en-US" sz="2000" dirty="0"/>
              <a:t>.  </a:t>
            </a:r>
          </a:p>
        </p:txBody>
      </p:sp>
      <p:sp>
        <p:nvSpPr>
          <p:cNvPr id="23557" name="Rectangle 5"/>
          <p:cNvSpPr>
            <a:spLocks noChangeArrowheads="1"/>
          </p:cNvSpPr>
          <p:nvPr/>
        </p:nvSpPr>
        <p:spPr bwMode="auto">
          <a:xfrm>
            <a:off x="277813" y="3994150"/>
            <a:ext cx="5741987" cy="195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Your choice of entry will depend on who else is involved and how you want the entry to appear. </a:t>
            </a:r>
          </a:p>
          <a:p>
            <a:pPr>
              <a:spcAft>
                <a:spcPct val="75000"/>
              </a:spcAft>
            </a:pPr>
            <a:r>
              <a:rPr lang="en-US" dirty="0">
                <a:solidFill>
                  <a:srgbClr val="FFCC00"/>
                </a:solidFill>
              </a:rPr>
              <a:t>By selecting entries in your calendar directly, you’ll know at a glance what’s going on, when, and with whom.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3559" name="Picture 7" descr="Images for Appointment, Meeting, All day event, and Task"/>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04875"/>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250"/>
                                        <p:tgtEl>
                                          <p:spTgt spid="23559"/>
                                        </p:tgtEl>
                                      </p:cBhvr>
                                    </p:animEffect>
                                  </p:childTnLst>
                                </p:cTn>
                              </p:par>
                            </p:childTnLst>
                          </p:cTn>
                        </p:par>
                        <p:par>
                          <p:cTn id="8" fill="hold">
                            <p:stCondLst>
                              <p:cond delay="250"/>
                            </p:stCondLst>
                            <p:childTnLst>
                              <p:par>
                                <p:cTn id="9" presetID="12" presetClass="entr" presetSubtype="1"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slide(fromTop)">
                                      <p:cBhvr>
                                        <p:cTn id="11" dur="500"/>
                                        <p:tgtEl>
                                          <p:spTgt spid="23555">
                                            <p:txEl>
                                              <p:pRg st="0" end="0"/>
                                            </p:txEl>
                                          </p:spTgt>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23557">
                                            <p:txEl>
                                              <p:pRg st="0" end="0"/>
                                            </p:txEl>
                                          </p:spTgt>
                                        </p:tgtEl>
                                        <p:attrNameLst>
                                          <p:attrName>style.visibility</p:attrName>
                                        </p:attrNameLst>
                                      </p:cBhvr>
                                      <p:to>
                                        <p:strVal val="visible"/>
                                      </p:to>
                                    </p:set>
                                    <p:animEffect transition="in" filter="slide(fromLeft)">
                                      <p:cBhvr>
                                        <p:cTn id="15" dur="500"/>
                                        <p:tgtEl>
                                          <p:spTgt spid="23557">
                                            <p:txEl>
                                              <p:pRg st="0" end="0"/>
                                            </p:txEl>
                                          </p:spTgt>
                                        </p:tgtEl>
                                      </p:cBhvr>
                                    </p:animEffect>
                                  </p:childTnLst>
                                </p:cTn>
                              </p:par>
                            </p:childTnLst>
                          </p:cTn>
                        </p:par>
                        <p:par>
                          <p:cTn id="16" fill="hold" nodeType="withGroup">
                            <p:stCondLst>
                              <p:cond delay="1250"/>
                            </p:stCondLst>
                            <p:childTnLst>
                              <p:par>
                                <p:cTn id="17" presetID="12" presetClass="entr" presetSubtype="8" fill="hold" grpId="0" nodeType="afterEffect">
                                  <p:stCondLst>
                                    <p:cond delay="0"/>
                                  </p:stCondLst>
                                  <p:childTnLst>
                                    <p:set>
                                      <p:cBhvr>
                                        <p:cTn id="18" dur="1" fill="hold">
                                          <p:stCondLst>
                                            <p:cond delay="0"/>
                                          </p:stCondLst>
                                        </p:cTn>
                                        <p:tgtEl>
                                          <p:spTgt spid="23557">
                                            <p:txEl>
                                              <p:pRg st="1" end="1"/>
                                            </p:txEl>
                                          </p:spTgt>
                                        </p:tgtEl>
                                        <p:attrNameLst>
                                          <p:attrName>style.visibility</p:attrName>
                                        </p:attrNameLst>
                                      </p:cBhvr>
                                      <p:to>
                                        <p:strVal val="visible"/>
                                      </p:to>
                                    </p:set>
                                    <p:animEffect transition="in" filter="slide(fromLeft)">
                                      <p:cBhvr>
                                        <p:cTn id="19"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See and use multiple calendars</a:t>
            </a:r>
          </a:p>
        </p:txBody>
      </p:sp>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39" name="Rectangle 3"/>
          <p:cNvSpPr>
            <a:spLocks noGrp="1" noChangeArrowheads="1"/>
          </p:cNvSpPr>
          <p:nvPr>
            <p:ph type="title"/>
          </p:nvPr>
        </p:nvSpPr>
        <p:spPr/>
        <p:txBody>
          <a:bodyPr/>
          <a:lstStyle/>
          <a:p>
            <a:r>
              <a:rPr lang="en-US"/>
              <a:t>Overview: Helping you juggle</a:t>
            </a:r>
          </a:p>
        </p:txBody>
      </p:sp>
      <p:sp>
        <p:nvSpPr>
          <p:cNvPr id="14340" name="Rectangle 4"/>
          <p:cNvSpPr>
            <a:spLocks noChangeArrowheads="1"/>
          </p:cNvSpPr>
          <p:nvPr/>
        </p:nvSpPr>
        <p:spPr bwMode="auto">
          <a:xfrm>
            <a:off x="1852613" y="881063"/>
            <a:ext cx="5462587" cy="492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400" dirty="0"/>
              <a:t>Suppose you need to manage or track someone else’s schedule: a co-worker’s schedule while she’s on vacation, a professional conference series, or even a family member’s daily activities. </a:t>
            </a:r>
          </a:p>
          <a:p>
            <a:pPr>
              <a:spcAft>
                <a:spcPct val="75000"/>
              </a:spcAft>
            </a:pPr>
            <a:r>
              <a:rPr lang="en-US" sz="2400" dirty="0"/>
              <a:t>You’d rather not enter all those things into your work calendar, but you’d still like to keep track of them in one place.</a:t>
            </a:r>
          </a:p>
          <a:p>
            <a:pPr>
              <a:spcAft>
                <a:spcPct val="75000"/>
              </a:spcAft>
            </a:pPr>
            <a:r>
              <a:rPr lang="en-US" sz="2400" dirty="0"/>
              <a:t>Keeping multiple calendars is easily done in Outlook. </a:t>
            </a:r>
          </a:p>
        </p:txBody>
      </p:sp>
      <p:pic>
        <p:nvPicPr>
          <p:cNvPr id="14341" name="Picture 5" descr="Multiple calendars in Outloo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6075" y="1143000"/>
            <a:ext cx="914400" cy="91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044876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animEffect transition="in" filter="slide(fromTop)">
                                      <p:cBhvr>
                                        <p:cTn id="11" dur="500"/>
                                        <p:tgtEl>
                                          <p:spTgt spid="14340">
                                            <p:txEl>
                                              <p:pRg st="1" end="1"/>
                                            </p:txEl>
                                          </p:spTgt>
                                        </p:tgtEl>
                                      </p:cBhvr>
                                    </p:animEffect>
                                  </p:childTnLst>
                                </p:cTn>
                              </p:par>
                            </p:childTnLst>
                          </p:cTn>
                        </p:par>
                        <p:par>
                          <p:cTn id="12" fill="hold" nodeType="with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animEffect transition="in" filter="slide(fromTop)">
                                      <p:cBhvr>
                                        <p:cTn id="15"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23554" name="Rectangle 2"/>
          <p:cNvSpPr>
            <a:spLocks noGrp="1" noChangeArrowheads="1"/>
          </p:cNvSpPr>
          <p:nvPr>
            <p:ph type="title"/>
          </p:nvPr>
        </p:nvSpPr>
        <p:spPr>
          <a:xfrm>
            <a:off x="211138" y="73025"/>
            <a:ext cx="8027987" cy="614363"/>
          </a:xfrm>
        </p:spPr>
        <p:txBody>
          <a:bodyPr/>
          <a:lstStyle/>
          <a:p>
            <a:r>
              <a:rPr lang="en-US"/>
              <a:t>Track multiple schedules</a:t>
            </a:r>
          </a:p>
        </p:txBody>
      </p:sp>
      <p:sp>
        <p:nvSpPr>
          <p:cNvPr id="23555"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When you click </a:t>
            </a:r>
            <a:r>
              <a:rPr lang="en-US" sz="2000" b="1" dirty="0"/>
              <a:t>Calendar</a:t>
            </a:r>
            <a:r>
              <a:rPr lang="en-US" sz="2000" dirty="0"/>
              <a:t> in the Navigation Pane, the calendar that you see listed under </a:t>
            </a:r>
            <a:r>
              <a:rPr lang="en-US" sz="2000" b="1" dirty="0"/>
              <a:t>My Calendars</a:t>
            </a:r>
            <a:r>
              <a:rPr lang="en-US" sz="2000" dirty="0"/>
              <a:t> is your main, or default, calendar. </a:t>
            </a:r>
          </a:p>
        </p:txBody>
      </p:sp>
      <p:sp>
        <p:nvSpPr>
          <p:cNvPr id="23557" name="Rectangle 5"/>
          <p:cNvSpPr>
            <a:spLocks noChangeArrowheads="1"/>
          </p:cNvSpPr>
          <p:nvPr/>
        </p:nvSpPr>
        <p:spPr bwMode="auto">
          <a:xfrm>
            <a:off x="277813" y="3994150"/>
            <a:ext cx="5741987" cy="195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This calendar is always named “Calendar.”</a:t>
            </a:r>
          </a:p>
          <a:p>
            <a:pPr>
              <a:spcAft>
                <a:spcPct val="75000"/>
              </a:spcAft>
            </a:pPr>
            <a:r>
              <a:rPr lang="en-US" dirty="0">
                <a:solidFill>
                  <a:srgbClr val="FFCC00"/>
                </a:solidFill>
              </a:rPr>
              <a:t>You’ll always have this main calendar, but you can have other calendars as well. That’s what this lesson is about. </a:t>
            </a: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3559" name="Picture 7" descr="Main calendar in Outlook under My Calendars in Navigation Pane"/>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04875"/>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68344113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slide(fromTop)">
                                      <p:cBhvr>
                                        <p:cTn id="7" dur="500"/>
                                        <p:tgtEl>
                                          <p:spTgt spid="23559"/>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slide(fromTop)">
                                      <p:cBhvr>
                                        <p:cTn id="11" dur="500"/>
                                        <p:tgtEl>
                                          <p:spTgt spid="23555">
                                            <p:txEl>
                                              <p:pRg st="0" end="0"/>
                                            </p:txEl>
                                          </p:spTgt>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3557">
                                            <p:txEl>
                                              <p:pRg st="0" end="0"/>
                                            </p:txEl>
                                          </p:spTgt>
                                        </p:tgtEl>
                                        <p:attrNameLst>
                                          <p:attrName>style.visibility</p:attrName>
                                        </p:attrNameLst>
                                      </p:cBhvr>
                                      <p:to>
                                        <p:strVal val="visible"/>
                                      </p:to>
                                    </p:set>
                                    <p:animEffect transition="in" filter="slide(fromLeft)">
                                      <p:cBhvr>
                                        <p:cTn id="15" dur="500"/>
                                        <p:tgtEl>
                                          <p:spTgt spid="23557">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3557">
                                            <p:txEl>
                                              <p:pRg st="1" end="1"/>
                                            </p:txEl>
                                          </p:spTgt>
                                        </p:tgtEl>
                                        <p:attrNameLst>
                                          <p:attrName>style.visibility</p:attrName>
                                        </p:attrNameLst>
                                      </p:cBhvr>
                                      <p:to>
                                        <p:strVal val="visible"/>
                                      </p:to>
                                    </p:set>
                                    <p:animEffect transition="in" filter="slide(fromLeft)">
                                      <p:cBhvr>
                                        <p:cTn id="19"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25602" name="Rectangle 2"/>
          <p:cNvSpPr>
            <a:spLocks noGrp="1" noChangeArrowheads="1"/>
          </p:cNvSpPr>
          <p:nvPr>
            <p:ph type="title"/>
          </p:nvPr>
        </p:nvSpPr>
        <p:spPr>
          <a:xfrm>
            <a:off x="211138" y="73025"/>
            <a:ext cx="8027987" cy="614363"/>
          </a:xfrm>
        </p:spPr>
        <p:txBody>
          <a:bodyPr/>
          <a:lstStyle/>
          <a:p>
            <a:r>
              <a:rPr lang="en-US"/>
              <a:t>Create a new calendar</a:t>
            </a:r>
          </a:p>
        </p:txBody>
      </p:sp>
      <p:sp>
        <p:nvSpPr>
          <p:cNvPr id="25603"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55000"/>
              </a:spcAft>
            </a:pPr>
            <a:r>
              <a:rPr lang="en-US" sz="2000" dirty="0"/>
              <a:t>Outlook stores everything in folders, including calendar entries. </a:t>
            </a:r>
          </a:p>
          <a:p>
            <a:pPr>
              <a:spcAft>
                <a:spcPct val="55000"/>
              </a:spcAft>
            </a:pPr>
            <a:r>
              <a:rPr lang="en-US" sz="2000" dirty="0"/>
              <a:t>So, to create a new calendar, you’d first create a new folder in which to store items for the new calendar. </a:t>
            </a:r>
          </a:p>
        </p:txBody>
      </p:sp>
      <p:sp>
        <p:nvSpPr>
          <p:cNvPr id="25605" name="Rectangle 5"/>
          <p:cNvSpPr>
            <a:spLocks noChangeArrowheads="1"/>
          </p:cNvSpPr>
          <p:nvPr/>
        </p:nvSpPr>
        <p:spPr bwMode="auto">
          <a:xfrm>
            <a:off x="277813" y="3994150"/>
            <a:ext cx="5926137" cy="175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As shown in the picture, this can be done easily by clicking the </a:t>
            </a:r>
            <a:r>
              <a:rPr lang="en-US" b="1" dirty="0">
                <a:solidFill>
                  <a:srgbClr val="FFCC00"/>
                </a:solidFill>
              </a:rPr>
              <a:t>File</a:t>
            </a:r>
            <a:r>
              <a:rPr lang="en-US" dirty="0">
                <a:solidFill>
                  <a:srgbClr val="FFCC00"/>
                </a:solidFill>
              </a:rPr>
              <a:t> menu, pointing to </a:t>
            </a:r>
            <a:r>
              <a:rPr lang="en-US" b="1" dirty="0">
                <a:solidFill>
                  <a:srgbClr val="FFCC00"/>
                </a:solidFill>
              </a:rPr>
              <a:t>New</a:t>
            </a:r>
            <a:r>
              <a:rPr lang="en-US" dirty="0">
                <a:solidFill>
                  <a:srgbClr val="FFCC00"/>
                </a:solidFill>
              </a:rPr>
              <a:t>, and clicking </a:t>
            </a:r>
            <a:r>
              <a:rPr lang="en-US" b="1" dirty="0">
                <a:solidFill>
                  <a:srgbClr val="FFCC00"/>
                </a:solidFill>
              </a:rPr>
              <a:t>Calendar</a:t>
            </a:r>
            <a:r>
              <a:rPr lang="en-US" dirty="0">
                <a:solidFill>
                  <a:srgbClr val="FFCC00"/>
                </a:solidFill>
              </a:rPr>
              <a:t>. </a:t>
            </a:r>
          </a:p>
          <a:p>
            <a:pPr>
              <a:spcAft>
                <a:spcPct val="75000"/>
              </a:spcAft>
            </a:pPr>
            <a:r>
              <a:rPr lang="en-US" dirty="0">
                <a:solidFill>
                  <a:srgbClr val="FFCC00"/>
                </a:solidFill>
              </a:rPr>
              <a:t>From there you use the </a:t>
            </a:r>
            <a:r>
              <a:rPr lang="en-US" b="1" dirty="0">
                <a:solidFill>
                  <a:srgbClr val="FFCC00"/>
                </a:solidFill>
              </a:rPr>
              <a:t>Create New Folder</a:t>
            </a:r>
            <a:r>
              <a:rPr lang="en-US" dirty="0">
                <a:solidFill>
                  <a:srgbClr val="FFCC00"/>
                </a:solidFill>
              </a:rPr>
              <a:t> dialog box and fill in the details for the new folder. </a:t>
            </a: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25608" name="Picture 8" descr="Calendar command on New submenu of File; Create New Folder dialog box"/>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39725" y="933450"/>
            <a:ext cx="5662613" cy="28543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6155282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lide(fromTop)">
                                      <p:cBhvr>
                                        <p:cTn id="7" dur="500"/>
                                        <p:tgtEl>
                                          <p:spTgt spid="25608"/>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slide(fromTop)">
                                      <p:cBhvr>
                                        <p:cTn id="11" dur="500"/>
                                        <p:tgtEl>
                                          <p:spTgt spid="25603">
                                            <p:txEl>
                                              <p:pRg st="0" end="0"/>
                                            </p:txEl>
                                          </p:spTgt>
                                        </p:tgtEl>
                                      </p:cBhvr>
                                    </p:animEffect>
                                  </p:childTnLst>
                                </p:cTn>
                              </p:par>
                            </p:childTnLst>
                          </p:cTn>
                        </p:par>
                        <p:par>
                          <p:cTn id="12" fill="hold" nodeType="with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Effect transition="in" filter="slide(fromTop)">
                                      <p:cBhvr>
                                        <p:cTn id="15" dur="500"/>
                                        <p:tgtEl>
                                          <p:spTgt spid="25603">
                                            <p:txEl>
                                              <p:pRg st="1" end="1"/>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5605">
                                            <p:txEl>
                                              <p:pRg st="0" end="0"/>
                                            </p:txEl>
                                          </p:spTgt>
                                        </p:tgtEl>
                                        <p:attrNameLst>
                                          <p:attrName>style.visibility</p:attrName>
                                        </p:attrNameLst>
                                      </p:cBhvr>
                                      <p:to>
                                        <p:strVal val="visible"/>
                                      </p:to>
                                    </p:set>
                                    <p:animEffect transition="in" filter="slide(fromLeft)">
                                      <p:cBhvr>
                                        <p:cTn id="19" dur="500"/>
                                        <p:tgtEl>
                                          <p:spTgt spid="25605">
                                            <p:txEl>
                                              <p:pRg st="0" end="0"/>
                                            </p:txEl>
                                          </p:spTgt>
                                        </p:tgtEl>
                                      </p:cBhvr>
                                    </p:animEffect>
                                  </p:childTnLst>
                                </p:cTn>
                              </p:par>
                            </p:childTnLst>
                          </p:cTn>
                        </p:par>
                        <p:par>
                          <p:cTn id="20" fill="hold" nodeType="withGroup">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25605">
                                            <p:txEl>
                                              <p:pRg st="1" end="1"/>
                                            </p:txEl>
                                          </p:spTgt>
                                        </p:tgtEl>
                                        <p:attrNameLst>
                                          <p:attrName>style.visibility</p:attrName>
                                        </p:attrNameLst>
                                      </p:cBhvr>
                                      <p:to>
                                        <p:strVal val="visible"/>
                                      </p:to>
                                    </p:set>
                                    <p:animEffect transition="in" filter="slide(fromLeft)">
                                      <p:cBhvr>
                                        <p:cTn id="23"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176130" name="Rectangle 2"/>
          <p:cNvSpPr>
            <a:spLocks noGrp="1" noChangeArrowheads="1"/>
          </p:cNvSpPr>
          <p:nvPr>
            <p:ph type="title"/>
          </p:nvPr>
        </p:nvSpPr>
        <p:spPr>
          <a:xfrm>
            <a:off x="239713" y="63500"/>
            <a:ext cx="8904287" cy="614363"/>
          </a:xfrm>
        </p:spPr>
        <p:txBody>
          <a:bodyPr/>
          <a:lstStyle/>
          <a:p>
            <a:r>
              <a:rPr lang="en-US"/>
              <a:t>See multiple calendars</a:t>
            </a:r>
          </a:p>
        </p:txBody>
      </p:sp>
      <p:sp>
        <p:nvSpPr>
          <p:cNvPr id="176131"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The previous section talked about one way to create an additional calendar, called “Family.”</a:t>
            </a:r>
          </a:p>
          <a:p>
            <a:pPr>
              <a:spcAft>
                <a:spcPct val="75000"/>
              </a:spcAft>
            </a:pPr>
            <a:endParaRPr lang="en-US" sz="2000" dirty="0"/>
          </a:p>
          <a:p>
            <a:pPr>
              <a:spcAft>
                <a:spcPct val="75000"/>
              </a:spcAft>
            </a:pPr>
            <a:endParaRPr lang="en-US" sz="2000" dirty="0"/>
          </a:p>
        </p:txBody>
      </p:sp>
      <p:sp>
        <p:nvSpPr>
          <p:cNvPr id="176135"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6138" name="Rectangle 10"/>
          <p:cNvSpPr>
            <a:spLocks noChangeArrowheads="1"/>
          </p:cNvSpPr>
          <p:nvPr/>
        </p:nvSpPr>
        <p:spPr bwMode="auto">
          <a:xfrm>
            <a:off x="277813" y="3994150"/>
            <a:ext cx="5926137"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There are other types of calendars you can see in Outlook and ways to access them. </a:t>
            </a:r>
          </a:p>
          <a:p>
            <a:pPr>
              <a:spcAft>
                <a:spcPct val="75000"/>
              </a:spcAft>
            </a:pPr>
            <a:r>
              <a:rPr lang="en-US" dirty="0">
                <a:solidFill>
                  <a:srgbClr val="FFCC00"/>
                </a:solidFill>
              </a:rPr>
              <a:t>Which ones you use will depend on your specific needs and how your e-mail and computer are set up. </a:t>
            </a:r>
          </a:p>
        </p:txBody>
      </p:sp>
      <p:pic>
        <p:nvPicPr>
          <p:cNvPr id="176139" name="Picture 11" descr="Multiple calendars selected in Navigation Pane and displayed in main window"/>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2873992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6139"/>
                                        </p:tgtEl>
                                        <p:attrNameLst>
                                          <p:attrName>style.visibility</p:attrName>
                                        </p:attrNameLst>
                                      </p:cBhvr>
                                      <p:to>
                                        <p:strVal val="visible"/>
                                      </p:to>
                                    </p:set>
                                    <p:animEffect transition="in" filter="slide(fromTop)">
                                      <p:cBhvr>
                                        <p:cTn id="7" dur="500"/>
                                        <p:tgtEl>
                                          <p:spTgt spid="176139"/>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76131"/>
                                        </p:tgtEl>
                                        <p:attrNameLst>
                                          <p:attrName>style.visibility</p:attrName>
                                        </p:attrNameLst>
                                      </p:cBhvr>
                                      <p:to>
                                        <p:strVal val="visible"/>
                                      </p:to>
                                    </p:set>
                                    <p:animEffect transition="in" filter="slide(fromTop)">
                                      <p:cBhvr>
                                        <p:cTn id="11" dur="500"/>
                                        <p:tgtEl>
                                          <p:spTgt spid="176131"/>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76138">
                                            <p:txEl>
                                              <p:pRg st="0" end="0"/>
                                            </p:txEl>
                                          </p:spTgt>
                                        </p:tgtEl>
                                        <p:attrNameLst>
                                          <p:attrName>style.visibility</p:attrName>
                                        </p:attrNameLst>
                                      </p:cBhvr>
                                      <p:to>
                                        <p:strVal val="visible"/>
                                      </p:to>
                                    </p:set>
                                    <p:animEffect transition="in" filter="slide(fromLeft)">
                                      <p:cBhvr>
                                        <p:cTn id="15" dur="500"/>
                                        <p:tgtEl>
                                          <p:spTgt spid="176138">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76138">
                                            <p:txEl>
                                              <p:pRg st="1" end="1"/>
                                            </p:txEl>
                                          </p:spTgt>
                                        </p:tgtEl>
                                        <p:attrNameLst>
                                          <p:attrName>style.visibility</p:attrName>
                                        </p:attrNameLst>
                                      </p:cBhvr>
                                      <p:to>
                                        <p:strVal val="visible"/>
                                      </p:to>
                                    </p:set>
                                    <p:animEffect transition="in" filter="slide(fromLeft)">
                                      <p:cBhvr>
                                        <p:cTn id="19" dur="500"/>
                                        <p:tgtEl>
                                          <p:spTgt spid="1761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8"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See and use multiple calendars</a:t>
            </a:r>
          </a:p>
        </p:txBody>
      </p:sp>
      <p:sp>
        <p:nvSpPr>
          <p:cNvPr id="178178" name="Rectangle 2"/>
          <p:cNvSpPr>
            <a:spLocks noGrp="1" noChangeArrowheads="1"/>
          </p:cNvSpPr>
          <p:nvPr>
            <p:ph type="title"/>
          </p:nvPr>
        </p:nvSpPr>
        <p:spPr>
          <a:xfrm>
            <a:off x="239713" y="63500"/>
            <a:ext cx="8904287" cy="614363"/>
          </a:xfrm>
        </p:spPr>
        <p:txBody>
          <a:bodyPr/>
          <a:lstStyle/>
          <a:p>
            <a:r>
              <a:rPr lang="en-US"/>
              <a:t>See multiple calendars</a:t>
            </a:r>
          </a:p>
        </p:txBody>
      </p:sp>
      <p:sp>
        <p:nvSpPr>
          <p:cNvPr id="178179"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 have other calendars to view in Outlook, you’ll see them listed in the Navigation Pane.</a:t>
            </a:r>
          </a:p>
        </p:txBody>
      </p:sp>
      <p:graphicFrame>
        <p:nvGraphicFramePr>
          <p:cNvPr id="178180" name="Object 4"/>
          <p:cNvGraphicFramePr>
            <a:graphicFrameLocks noChangeAspect="1"/>
          </p:cNvGraphicFramePr>
          <p:nvPr/>
        </p:nvGraphicFramePr>
        <p:xfrm>
          <a:off x="339725" y="4535488"/>
          <a:ext cx="269875" cy="303212"/>
        </p:xfrm>
        <a:graphic>
          <a:graphicData uri="http://schemas.openxmlformats.org/presentationml/2006/ole">
            <p:oleObj spid="_x0000_s216086" name="Visio" r:id="rId4" imgW="270231" imgH="303063" progId="">
              <p:embed/>
            </p:oleObj>
          </a:graphicData>
        </a:graphic>
      </p:graphicFrame>
      <p:sp>
        <p:nvSpPr>
          <p:cNvPr id="178183"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8184" name="Rectangle 8"/>
          <p:cNvSpPr>
            <a:spLocks noChangeArrowheads="1"/>
          </p:cNvSpPr>
          <p:nvPr/>
        </p:nvSpPr>
        <p:spPr bwMode="auto">
          <a:xfrm>
            <a:off x="676275" y="4502150"/>
            <a:ext cx="59404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In the </a:t>
            </a:r>
            <a:r>
              <a:rPr lang="en-US" b="1" dirty="0">
                <a:solidFill>
                  <a:srgbClr val="FFCC00"/>
                </a:solidFill>
              </a:rPr>
              <a:t>My Calendars</a:t>
            </a:r>
            <a:r>
              <a:rPr lang="en-US" dirty="0">
                <a:solidFill>
                  <a:srgbClr val="FFCC00"/>
                </a:solidFill>
              </a:rPr>
              <a:t> group are two calendars: The default calendar (the one that’s always called “Calendar”) and an additional personal calendar. In this case, the alternate calendar is named “Family.”</a:t>
            </a:r>
          </a:p>
        </p:txBody>
      </p:sp>
      <p:sp>
        <p:nvSpPr>
          <p:cNvPr id="178185" name="Rectangle 9"/>
          <p:cNvSpPr>
            <a:spLocks noChangeArrowheads="1"/>
          </p:cNvSpPr>
          <p:nvPr/>
        </p:nvSpPr>
        <p:spPr bwMode="auto">
          <a:xfrm>
            <a:off x="277813" y="3994150"/>
            <a:ext cx="5926137"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 picture shows some examples: </a:t>
            </a:r>
          </a:p>
        </p:txBody>
      </p:sp>
      <p:pic>
        <p:nvPicPr>
          <p:cNvPr id="178186" name="Picture 10" descr="Multiple calendars selected in Navigation Pane and displayed in main window"/>
          <p:cNvPicPr>
            <a:picLocks noGrp="1" noChangeAspect="1" noChangeArrowheads="1"/>
          </p:cNvPicPr>
          <p:nvPr>
            <p:ph sz="half" idx="1"/>
          </p:nvPr>
        </p:nvPicPr>
        <p:blipFill>
          <a:blip r:embed="rId5"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57002150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slide(fromTop)">
                                      <p:cBhvr>
                                        <p:cTn id="7" dur="500"/>
                                        <p:tgtEl>
                                          <p:spTgt spid="178179"/>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8185">
                                            <p:txEl>
                                              <p:pRg st="0" end="0"/>
                                            </p:txEl>
                                          </p:spTgt>
                                        </p:tgtEl>
                                        <p:attrNameLst>
                                          <p:attrName>style.visibility</p:attrName>
                                        </p:attrNameLst>
                                      </p:cBhvr>
                                      <p:to>
                                        <p:strVal val="visible"/>
                                      </p:to>
                                    </p:set>
                                    <p:animEffect transition="in" filter="slide(fromLeft)">
                                      <p:cBhvr>
                                        <p:cTn id="11" dur="500"/>
                                        <p:tgtEl>
                                          <p:spTgt spid="178185">
                                            <p:txEl>
                                              <p:pRg st="0" end="0"/>
                                            </p:txEl>
                                          </p:spTgt>
                                        </p:tgtEl>
                                      </p:cBhvr>
                                    </p:animEffect>
                                  </p:childTnLst>
                                </p:cTn>
                              </p:par>
                            </p:childTnLst>
                          </p:cTn>
                        </p:par>
                        <p:par>
                          <p:cTn id="12" fill="hold" nodeType="with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78180"/>
                                        </p:tgtEl>
                                        <p:attrNameLst>
                                          <p:attrName>style.visibility</p:attrName>
                                        </p:attrNameLst>
                                      </p:cBhvr>
                                      <p:to>
                                        <p:strVal val="visible"/>
                                      </p:to>
                                    </p:set>
                                    <p:animEffect transition="in" filter="dissolve">
                                      <p:cBhvr>
                                        <p:cTn id="15" dur="500"/>
                                        <p:tgtEl>
                                          <p:spTgt spid="178180"/>
                                        </p:tgtEl>
                                      </p:cBhvr>
                                    </p:animEffect>
                                  </p:childTnLst>
                                </p:cTn>
                              </p:par>
                            </p:childTnLst>
                          </p:cTn>
                        </p:par>
                        <p:par>
                          <p:cTn id="16" fill="hold" nodeType="with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78184">
                                            <p:txEl>
                                              <p:pRg st="0" end="0"/>
                                            </p:txEl>
                                          </p:spTgt>
                                        </p:tgtEl>
                                        <p:attrNameLst>
                                          <p:attrName>style.visibility</p:attrName>
                                        </p:attrNameLst>
                                      </p:cBhvr>
                                      <p:to>
                                        <p:strVal val="visible"/>
                                      </p:to>
                                    </p:set>
                                    <p:animEffect transition="in" filter="checkerboard(across)">
                                      <p:cBhvr>
                                        <p:cTn id="19" dur="500"/>
                                        <p:tgtEl>
                                          <p:spTgt spid="1781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4" grpId="0" build="p" autoUpdateAnimBg="0"/>
      <p:bldP spid="17818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See and use multiple calendars</a:t>
            </a:r>
          </a:p>
        </p:txBody>
      </p:sp>
      <p:sp>
        <p:nvSpPr>
          <p:cNvPr id="180226" name="Rectangle 2"/>
          <p:cNvSpPr>
            <a:spLocks noGrp="1" noChangeArrowheads="1"/>
          </p:cNvSpPr>
          <p:nvPr>
            <p:ph type="title"/>
          </p:nvPr>
        </p:nvSpPr>
        <p:spPr>
          <a:xfrm>
            <a:off x="239713" y="63500"/>
            <a:ext cx="8904287" cy="614363"/>
          </a:xfrm>
        </p:spPr>
        <p:txBody>
          <a:bodyPr/>
          <a:lstStyle/>
          <a:p>
            <a:r>
              <a:rPr lang="en-US"/>
              <a:t>See multiple calendars</a:t>
            </a:r>
          </a:p>
        </p:txBody>
      </p:sp>
      <p:sp>
        <p:nvSpPr>
          <p:cNvPr id="180227"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 have other calendars to view in Outlook, you’ll see them listed in the Navigation Pane.</a:t>
            </a:r>
          </a:p>
        </p:txBody>
      </p:sp>
      <p:graphicFrame>
        <p:nvGraphicFramePr>
          <p:cNvPr id="180229" name="Object 5"/>
          <p:cNvGraphicFramePr>
            <a:graphicFrameLocks noChangeAspect="1"/>
          </p:cNvGraphicFramePr>
          <p:nvPr/>
        </p:nvGraphicFramePr>
        <p:xfrm>
          <a:off x="339725" y="4529138"/>
          <a:ext cx="269875" cy="303212"/>
        </p:xfrm>
        <a:graphic>
          <a:graphicData uri="http://schemas.openxmlformats.org/presentationml/2006/ole">
            <p:oleObj spid="_x0000_s217110" name="Visio" r:id="rId4" imgW="270231" imgH="303063" progId="">
              <p:embed/>
            </p:oleObj>
          </a:graphicData>
        </a:graphic>
      </p:graphicFrame>
      <p:sp>
        <p:nvSpPr>
          <p:cNvPr id="180231"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0232" name="Rectangle 8"/>
          <p:cNvSpPr>
            <a:spLocks noChangeArrowheads="1"/>
          </p:cNvSpPr>
          <p:nvPr/>
        </p:nvSpPr>
        <p:spPr bwMode="auto">
          <a:xfrm>
            <a:off x="676275" y="4502150"/>
            <a:ext cx="59404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In the </a:t>
            </a:r>
            <a:r>
              <a:rPr lang="en-US" b="1" dirty="0">
                <a:solidFill>
                  <a:srgbClr val="FFCC00"/>
                </a:solidFill>
              </a:rPr>
              <a:t>Other Calendars</a:t>
            </a:r>
            <a:r>
              <a:rPr lang="en-US" dirty="0">
                <a:solidFill>
                  <a:srgbClr val="FFCC00"/>
                </a:solidFill>
              </a:rPr>
              <a:t> group, there are two additional calendars: A </a:t>
            </a:r>
            <a:r>
              <a:rPr lang="en-US" b="1" dirty="0">
                <a:solidFill>
                  <a:srgbClr val="FFCC00"/>
                </a:solidFill>
              </a:rPr>
              <a:t>Famous birthdays</a:t>
            </a:r>
            <a:r>
              <a:rPr lang="en-US" dirty="0">
                <a:solidFill>
                  <a:srgbClr val="FFCC00"/>
                </a:solidFill>
              </a:rPr>
              <a:t> calendar, which is being subscribed to via the Internet, and a </a:t>
            </a:r>
            <a:r>
              <a:rPr lang="en-US" b="1" dirty="0">
                <a:solidFill>
                  <a:srgbClr val="FFCC00"/>
                </a:solidFill>
              </a:rPr>
              <a:t>Team Site - Vacations</a:t>
            </a:r>
            <a:r>
              <a:rPr lang="en-US" dirty="0">
                <a:solidFill>
                  <a:srgbClr val="FFCC00"/>
                </a:solidFill>
              </a:rPr>
              <a:t> calendar.</a:t>
            </a:r>
          </a:p>
        </p:txBody>
      </p:sp>
      <p:sp>
        <p:nvSpPr>
          <p:cNvPr id="180233" name="Rectangle 9"/>
          <p:cNvSpPr>
            <a:spLocks noChangeArrowheads="1"/>
          </p:cNvSpPr>
          <p:nvPr/>
        </p:nvSpPr>
        <p:spPr bwMode="auto">
          <a:xfrm>
            <a:off x="277813" y="3994150"/>
            <a:ext cx="5926137"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 picture shows some examples: </a:t>
            </a:r>
          </a:p>
        </p:txBody>
      </p:sp>
      <p:pic>
        <p:nvPicPr>
          <p:cNvPr id="180234" name="Picture 10" descr="Multiple calendars selected in Navigation Pane and displayed in main window"/>
          <p:cNvPicPr>
            <a:picLocks noGrp="1" noChangeAspect="1" noChangeArrowheads="1"/>
          </p:cNvPicPr>
          <p:nvPr>
            <p:ph sz="half" idx="1"/>
          </p:nvPr>
        </p:nvPicPr>
        <p:blipFill>
          <a:blip r:embed="rId5"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4015353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dissolve">
                                      <p:cBhvr>
                                        <p:cTn id="7" dur="500"/>
                                        <p:tgtEl>
                                          <p:spTgt spid="18022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0232">
                                            <p:txEl>
                                              <p:pRg st="0" end="0"/>
                                            </p:txEl>
                                          </p:spTgt>
                                        </p:tgtEl>
                                        <p:attrNameLst>
                                          <p:attrName>style.visibility</p:attrName>
                                        </p:attrNameLst>
                                      </p:cBhvr>
                                      <p:to>
                                        <p:strVal val="visible"/>
                                      </p:to>
                                    </p:set>
                                    <p:animEffect transition="in" filter="checkerboard(across)">
                                      <p:cBhvr>
                                        <p:cTn id="11" dur="500"/>
                                        <p:tgtEl>
                                          <p:spTgt spid="1802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build="p" autoUpdateAnimBg="0"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See and use multiple calendars</a:t>
            </a:r>
          </a:p>
        </p:txBody>
      </p:sp>
      <p:sp>
        <p:nvSpPr>
          <p:cNvPr id="182274" name="Rectangle 2"/>
          <p:cNvSpPr>
            <a:spLocks noGrp="1" noChangeArrowheads="1"/>
          </p:cNvSpPr>
          <p:nvPr>
            <p:ph type="title"/>
          </p:nvPr>
        </p:nvSpPr>
        <p:spPr>
          <a:xfrm>
            <a:off x="239713" y="63500"/>
            <a:ext cx="8904287" cy="614363"/>
          </a:xfrm>
        </p:spPr>
        <p:txBody>
          <a:bodyPr/>
          <a:lstStyle/>
          <a:p>
            <a:r>
              <a:rPr lang="en-US"/>
              <a:t>See multiple calendars</a:t>
            </a:r>
          </a:p>
        </p:txBody>
      </p:sp>
      <p:sp>
        <p:nvSpPr>
          <p:cNvPr id="18227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 have other calendars to view in Outlook, you’ll see them listed in the Navigation Pane.</a:t>
            </a:r>
          </a:p>
        </p:txBody>
      </p:sp>
      <p:sp>
        <p:nvSpPr>
          <p:cNvPr id="182277" name="Line 5"/>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78" name="Rectangle 6"/>
          <p:cNvSpPr>
            <a:spLocks noChangeArrowheads="1"/>
          </p:cNvSpPr>
          <p:nvPr/>
        </p:nvSpPr>
        <p:spPr bwMode="auto">
          <a:xfrm>
            <a:off x="676275" y="4502150"/>
            <a:ext cx="5940425"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The </a:t>
            </a:r>
            <a:r>
              <a:rPr lang="en-US" b="1" dirty="0">
                <a:solidFill>
                  <a:srgbClr val="FFCC00"/>
                </a:solidFill>
              </a:rPr>
              <a:t>People’s Calendars</a:t>
            </a:r>
            <a:r>
              <a:rPr lang="en-US" dirty="0">
                <a:solidFill>
                  <a:srgbClr val="FFCC00"/>
                </a:solidFill>
              </a:rPr>
              <a:t> group shows a colleague’s shared calendar. If you’re using Microsoft Exchange Server for your e-mail and calendar (which you may do at work), you’ll be able to share your main calendar with others. </a:t>
            </a:r>
          </a:p>
        </p:txBody>
      </p:sp>
      <p:sp>
        <p:nvSpPr>
          <p:cNvPr id="182279" name="Rectangle 7"/>
          <p:cNvSpPr>
            <a:spLocks noChangeArrowheads="1"/>
          </p:cNvSpPr>
          <p:nvPr/>
        </p:nvSpPr>
        <p:spPr bwMode="auto">
          <a:xfrm>
            <a:off x="277813" y="3994150"/>
            <a:ext cx="5926137"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 picture shows some examples: </a:t>
            </a:r>
          </a:p>
        </p:txBody>
      </p:sp>
      <p:pic>
        <p:nvPicPr>
          <p:cNvPr id="182280" name="Picture 8" descr="Multiple calendars selected in Navigation Pane and displayed in main window"/>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82281" name="Object 9"/>
          <p:cNvGraphicFramePr>
            <a:graphicFrameLocks noChangeAspect="1"/>
          </p:cNvGraphicFramePr>
          <p:nvPr/>
        </p:nvGraphicFramePr>
        <p:xfrm>
          <a:off x="339725" y="4538663"/>
          <a:ext cx="269875" cy="303212"/>
        </p:xfrm>
        <a:graphic>
          <a:graphicData uri="http://schemas.openxmlformats.org/presentationml/2006/ole">
            <p:oleObj spid="_x0000_s218134" name="Visio" r:id="rId5" imgW="270231" imgH="303063" progId="">
              <p:embed/>
            </p:oleObj>
          </a:graphicData>
        </a:graphic>
      </p:graphicFrame>
    </p:spTree>
    <p:extLst>
      <p:ext uri="{BB962C8B-B14F-4D97-AF65-F5344CB8AC3E}">
        <p14:creationId xmlns:p14="http://schemas.microsoft.com/office/powerpoint/2010/main" xmlns="" val="331377591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2281"/>
                                        </p:tgtEl>
                                        <p:attrNameLst>
                                          <p:attrName>style.visibility</p:attrName>
                                        </p:attrNameLst>
                                      </p:cBhvr>
                                      <p:to>
                                        <p:strVal val="visible"/>
                                      </p:to>
                                    </p:set>
                                    <p:animEffect transition="in" filter="dissolve">
                                      <p:cBhvr>
                                        <p:cTn id="7" dur="500"/>
                                        <p:tgtEl>
                                          <p:spTgt spid="18228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2278">
                                            <p:txEl>
                                              <p:pRg st="0" end="0"/>
                                            </p:txEl>
                                          </p:spTgt>
                                        </p:tgtEl>
                                        <p:attrNameLst>
                                          <p:attrName>style.visibility</p:attrName>
                                        </p:attrNameLst>
                                      </p:cBhvr>
                                      <p:to>
                                        <p:strVal val="visible"/>
                                      </p:to>
                                    </p:set>
                                    <p:animEffect transition="in" filter="checkerboard(across)">
                                      <p:cBhvr>
                                        <p:cTn id="11" dur="500"/>
                                        <p:tgtEl>
                                          <p:spTgt spid="1822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See and use multiple calendars</a:t>
            </a:r>
          </a:p>
        </p:txBody>
      </p:sp>
      <p:sp>
        <p:nvSpPr>
          <p:cNvPr id="184322" name="Rectangle 2"/>
          <p:cNvSpPr>
            <a:spLocks noGrp="1" noChangeArrowheads="1"/>
          </p:cNvSpPr>
          <p:nvPr>
            <p:ph type="title"/>
          </p:nvPr>
        </p:nvSpPr>
        <p:spPr/>
        <p:txBody>
          <a:bodyPr/>
          <a:lstStyle/>
          <a:p>
            <a:r>
              <a:rPr lang="en-US"/>
              <a:t>How you see them (and how you don’t)</a:t>
            </a:r>
            <a:endParaRPr lang="en-US">
              <a:solidFill>
                <a:srgbClr val="FF0000"/>
              </a:solidFill>
            </a:endParaRPr>
          </a:p>
        </p:txBody>
      </p:sp>
      <p:sp>
        <p:nvSpPr>
          <p:cNvPr id="184323"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Use the Navigation Pane to manage which calendars are displayed. </a:t>
            </a:r>
          </a:p>
        </p:txBody>
      </p:sp>
      <p:sp>
        <p:nvSpPr>
          <p:cNvPr id="184324" name="Rectangle 4"/>
          <p:cNvSpPr>
            <a:spLocks noChangeArrowheads="1"/>
          </p:cNvSpPr>
          <p:nvPr/>
        </p:nvSpPr>
        <p:spPr bwMode="auto">
          <a:xfrm>
            <a:off x="339725" y="4652963"/>
            <a:ext cx="5864225" cy="1201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To show or hide a calendar, just select or clear its check box. </a:t>
            </a:r>
          </a:p>
          <a:p>
            <a:pPr>
              <a:spcAft>
                <a:spcPct val="75000"/>
              </a:spcAft>
            </a:pPr>
            <a:r>
              <a:rPr lang="en-US" dirty="0">
                <a:solidFill>
                  <a:srgbClr val="FFCC00"/>
                </a:solidFill>
              </a:rPr>
              <a:t>The animation shows an example.</a:t>
            </a:r>
          </a:p>
        </p:txBody>
      </p:sp>
      <p:sp>
        <p:nvSpPr>
          <p:cNvPr id="184325" name="Line 5"/>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26" name="Rectangle 6"/>
          <p:cNvSpPr>
            <a:spLocks noChangeArrowheads="1"/>
          </p:cNvSpPr>
          <p:nvPr/>
        </p:nvSpPr>
        <p:spPr bwMode="auto">
          <a:xfrm>
            <a:off x="339725" y="4035425"/>
            <a:ext cx="5864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spcAft>
                <a:spcPct val="75000"/>
              </a:spcAft>
            </a:pPr>
            <a:r>
              <a:rPr lang="en-US" sz="1400">
                <a:solidFill>
                  <a:srgbClr val="FFCC00"/>
                </a:solidFill>
              </a:rPr>
              <a:t>Animation: Right-click, and click </a:t>
            </a:r>
            <a:r>
              <a:rPr lang="en-US" sz="1400" b="1">
                <a:solidFill>
                  <a:srgbClr val="FFCC00"/>
                </a:solidFill>
              </a:rPr>
              <a:t>Play</a:t>
            </a:r>
            <a:r>
              <a:rPr lang="en-US" sz="1400">
                <a:solidFill>
                  <a:srgbClr val="FFCC00"/>
                </a:solidFill>
              </a:rPr>
              <a:t>.</a:t>
            </a:r>
          </a:p>
        </p:txBody>
      </p:sp>
      <p:sp>
        <p:nvSpPr>
          <p:cNvPr id="184327" name="Rectangle 7"/>
          <p:cNvSpPr>
            <a:spLocks noGrp="1" noChangeArrowheads="1"/>
          </p:cNvSpPr>
          <p:nvPr>
            <p:ph idx="1"/>
          </p:nvPr>
        </p:nvSpPr>
        <p:spPr>
          <a:xfrm>
            <a:off x="350838" y="914400"/>
            <a:ext cx="5651500" cy="2900363"/>
          </a:xfrm>
          <a:noFill/>
        </p:spPr>
        <p:txBody>
          <a:bodyPr anchor="ctr" anchorCtr="1"/>
          <a:lstStyle/>
          <a:p>
            <a:pPr>
              <a:spcAft>
                <a:spcPct val="75000"/>
              </a:spcAft>
            </a:pPr>
            <a:r>
              <a:rPr lang="en-US"/>
              <a:t>[Author: .swf gets inserted here; delete this placeholder before inserting .swf file.]</a:t>
            </a:r>
          </a:p>
          <a:p>
            <a:endParaRPr lang="en-US"/>
          </a:p>
        </p:txBody>
      </p:sp>
    </p:spTree>
    <p:controls>
      <p:control spid="219159" name="ShockwaveFlash1" r:id="rId2" imgW="5714286" imgH="2927682"/>
    </p:controls>
    <p:extLst>
      <p:ext uri="{BB962C8B-B14F-4D97-AF65-F5344CB8AC3E}">
        <p14:creationId xmlns:p14="http://schemas.microsoft.com/office/powerpoint/2010/main" xmlns="" val="63237520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slide(fromTop)">
                                      <p:cBhvr>
                                        <p:cTn id="7" dur="500"/>
                                        <p:tgtEl>
                                          <p:spTgt spid="184323"/>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4324">
                                            <p:txEl>
                                              <p:pRg st="0" end="0"/>
                                            </p:txEl>
                                          </p:spTgt>
                                        </p:tgtEl>
                                        <p:attrNameLst>
                                          <p:attrName>style.visibility</p:attrName>
                                        </p:attrNameLst>
                                      </p:cBhvr>
                                      <p:to>
                                        <p:strVal val="visible"/>
                                      </p:to>
                                    </p:set>
                                    <p:animEffect transition="in" filter="slide(fromLeft)">
                                      <p:cBhvr>
                                        <p:cTn id="11" dur="500"/>
                                        <p:tgtEl>
                                          <p:spTgt spid="184324">
                                            <p:txEl>
                                              <p:pRg st="0" end="0"/>
                                            </p:txEl>
                                          </p:spTgt>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84324">
                                            <p:txEl>
                                              <p:pRg st="1" end="1"/>
                                            </p:txEl>
                                          </p:spTgt>
                                        </p:tgtEl>
                                        <p:attrNameLst>
                                          <p:attrName>style.visibility</p:attrName>
                                        </p:attrNameLst>
                                      </p:cBhvr>
                                      <p:to>
                                        <p:strVal val="visible"/>
                                      </p:to>
                                    </p:set>
                                    <p:animEffect transition="in" filter="slide(fromLeft)">
                                      <p:cBhvr>
                                        <p:cTn id="15" dur="500"/>
                                        <p:tgtEl>
                                          <p:spTgt spid="1843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utoUpdateAnimBg="0"/>
      <p:bldP spid="18432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See and use multiple calendars</a:t>
            </a:r>
          </a:p>
        </p:txBody>
      </p:sp>
      <p:sp>
        <p:nvSpPr>
          <p:cNvPr id="186370" name="Rectangle 2"/>
          <p:cNvSpPr>
            <a:spLocks noGrp="1" noChangeArrowheads="1"/>
          </p:cNvSpPr>
          <p:nvPr>
            <p:ph type="title"/>
          </p:nvPr>
        </p:nvSpPr>
        <p:spPr/>
        <p:txBody>
          <a:bodyPr/>
          <a:lstStyle/>
          <a:p>
            <a:r>
              <a:rPr lang="en-US"/>
              <a:t>How you see them (and how you don’t)</a:t>
            </a:r>
          </a:p>
        </p:txBody>
      </p:sp>
      <p:sp>
        <p:nvSpPr>
          <p:cNvPr id="186371"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Use the Navigation Pane to manage which calendars are displayed. </a:t>
            </a:r>
          </a:p>
        </p:txBody>
      </p:sp>
      <p:sp>
        <p:nvSpPr>
          <p:cNvPr id="186372"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6374" name="Rectangle 6"/>
          <p:cNvSpPr>
            <a:spLocks noChangeArrowheads="1"/>
          </p:cNvSpPr>
          <p:nvPr/>
        </p:nvSpPr>
        <p:spPr bwMode="auto">
          <a:xfrm>
            <a:off x="277813" y="3994150"/>
            <a:ext cx="5864225" cy="1201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To show or hide a calendar, just select or clear its check box, as the picture shows. </a:t>
            </a:r>
          </a:p>
        </p:txBody>
      </p:sp>
      <p:pic>
        <p:nvPicPr>
          <p:cNvPr id="186376" name="Picture 8" descr="Checking Calendar and Family check boxes in Navigation Pane to show main calendar and Family calenda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39800"/>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65098473"/>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86376"/>
                                        </p:tgtEl>
                                        <p:attrNameLst>
                                          <p:attrName>style.visibility</p:attrName>
                                        </p:attrNameLst>
                                      </p:cBhvr>
                                      <p:to>
                                        <p:strVal val="visible"/>
                                      </p:to>
                                    </p:set>
                                    <p:animEffect transition="in" filter="slide(fromTop)">
                                      <p:cBhvr>
                                        <p:cTn id="7" dur="500"/>
                                        <p:tgtEl>
                                          <p:spTgt spid="186376"/>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86371"/>
                                        </p:tgtEl>
                                        <p:attrNameLst>
                                          <p:attrName>style.visibility</p:attrName>
                                        </p:attrNameLst>
                                      </p:cBhvr>
                                      <p:to>
                                        <p:strVal val="visible"/>
                                      </p:to>
                                    </p:set>
                                    <p:animEffect transition="in" filter="slide(fromTop)">
                                      <p:cBhvr>
                                        <p:cTn id="11" dur="500"/>
                                        <p:tgtEl>
                                          <p:spTgt spid="186371"/>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86374">
                                            <p:txEl>
                                              <p:pRg st="0" end="0"/>
                                            </p:txEl>
                                          </p:spTgt>
                                        </p:tgtEl>
                                        <p:attrNameLst>
                                          <p:attrName>style.visibility</p:attrName>
                                        </p:attrNameLst>
                                      </p:cBhvr>
                                      <p:to>
                                        <p:strVal val="visible"/>
                                      </p:to>
                                    </p:set>
                                    <p:animEffect transition="in" filter="slide(fromLeft)">
                                      <p:cBhvr>
                                        <p:cTn id="15" dur="500"/>
                                        <p:tgtEl>
                                          <p:spTgt spid="186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190466" name="Rectangle 2"/>
          <p:cNvSpPr>
            <a:spLocks noGrp="1" noChangeArrowheads="1"/>
          </p:cNvSpPr>
          <p:nvPr>
            <p:ph type="title"/>
          </p:nvPr>
        </p:nvSpPr>
        <p:spPr>
          <a:xfrm>
            <a:off x="239713" y="63500"/>
            <a:ext cx="8904287" cy="614363"/>
          </a:xfrm>
        </p:spPr>
        <p:txBody>
          <a:bodyPr/>
          <a:lstStyle/>
          <a:p>
            <a:r>
              <a:rPr lang="en-US"/>
              <a:t>Outlook helps you keep track of it all</a:t>
            </a:r>
          </a:p>
        </p:txBody>
      </p:sp>
      <p:sp>
        <p:nvSpPr>
          <p:cNvPr id="190467"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 have more than one calendar displayed, color-coding and distinct names help you distinguish them. </a:t>
            </a:r>
          </a:p>
        </p:txBody>
      </p:sp>
      <p:sp>
        <p:nvSpPr>
          <p:cNvPr id="190468"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0471" name="Rectangle 7"/>
          <p:cNvSpPr>
            <a:spLocks noChangeArrowheads="1"/>
          </p:cNvSpPr>
          <p:nvPr/>
        </p:nvSpPr>
        <p:spPr bwMode="auto">
          <a:xfrm>
            <a:off x="242888" y="4019550"/>
            <a:ext cx="5934075" cy="166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In the picture, the default calendar is blue and the family calendar is green. </a:t>
            </a:r>
          </a:p>
          <a:p>
            <a:pPr>
              <a:spcAft>
                <a:spcPct val="75000"/>
              </a:spcAft>
            </a:pPr>
            <a:r>
              <a:rPr lang="en-US" dirty="0">
                <a:solidFill>
                  <a:srgbClr val="FFCC00"/>
                </a:solidFill>
              </a:rPr>
              <a:t>Outlook assigns colors to calendars according to the order in which you select their check boxes in the Navigation Pane.</a:t>
            </a:r>
          </a:p>
        </p:txBody>
      </p:sp>
      <p:pic>
        <p:nvPicPr>
          <p:cNvPr id="190472" name="Picture 8" descr="Two calendars in Navigation Pane and in main window; colors and labels distinguish them"/>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91661389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90472"/>
                                        </p:tgtEl>
                                        <p:attrNameLst>
                                          <p:attrName>style.visibility</p:attrName>
                                        </p:attrNameLst>
                                      </p:cBhvr>
                                      <p:to>
                                        <p:strVal val="visible"/>
                                      </p:to>
                                    </p:set>
                                    <p:animEffect transition="in" filter="slide(fromTop)">
                                      <p:cBhvr>
                                        <p:cTn id="7" dur="500"/>
                                        <p:tgtEl>
                                          <p:spTgt spid="190472"/>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90467"/>
                                        </p:tgtEl>
                                        <p:attrNameLst>
                                          <p:attrName>style.visibility</p:attrName>
                                        </p:attrNameLst>
                                      </p:cBhvr>
                                      <p:to>
                                        <p:strVal val="visible"/>
                                      </p:to>
                                    </p:set>
                                    <p:animEffect transition="in" filter="slide(fromTop)">
                                      <p:cBhvr>
                                        <p:cTn id="11" dur="500"/>
                                        <p:tgtEl>
                                          <p:spTgt spid="190467"/>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90471">
                                            <p:txEl>
                                              <p:pRg st="0" end="0"/>
                                            </p:txEl>
                                          </p:spTgt>
                                        </p:tgtEl>
                                        <p:attrNameLst>
                                          <p:attrName>style.visibility</p:attrName>
                                        </p:attrNameLst>
                                      </p:cBhvr>
                                      <p:to>
                                        <p:strVal val="visible"/>
                                      </p:to>
                                    </p:set>
                                    <p:animEffect transition="in" filter="slide(fromLeft)">
                                      <p:cBhvr>
                                        <p:cTn id="15" dur="500"/>
                                        <p:tgtEl>
                                          <p:spTgt spid="190471">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90471">
                                            <p:txEl>
                                              <p:pRg st="1" end="1"/>
                                            </p:txEl>
                                          </p:spTgt>
                                        </p:tgtEl>
                                        <p:attrNameLst>
                                          <p:attrName>style.visibility</p:attrName>
                                        </p:attrNameLst>
                                      </p:cBhvr>
                                      <p:to>
                                        <p:strVal val="visible"/>
                                      </p:to>
                                    </p:set>
                                    <p:animEffect transition="in" filter="slide(fromLeft)">
                                      <p:cBhvr>
                                        <p:cTn id="19" dur="500"/>
                                        <p:tgtEl>
                                          <p:spTgt spid="1904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utoUpdateAnimBg="0"/>
      <p:bldP spid="19047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Calendar basics</a:t>
            </a:r>
          </a:p>
        </p:txBody>
      </p:sp>
      <p:sp>
        <p:nvSpPr>
          <p:cNvPr id="172034" name="Rectangle 2"/>
          <p:cNvSpPr>
            <a:spLocks noGrp="1" noChangeArrowheads="1"/>
          </p:cNvSpPr>
          <p:nvPr>
            <p:ph type="title"/>
          </p:nvPr>
        </p:nvSpPr>
        <p:spPr>
          <a:xfrm>
            <a:off x="239713" y="63500"/>
            <a:ext cx="8904287" cy="614363"/>
          </a:xfrm>
        </p:spPr>
        <p:txBody>
          <a:bodyPr/>
          <a:lstStyle/>
          <a:p>
            <a:r>
              <a:rPr lang="en-US"/>
              <a:t>See your calendar</a:t>
            </a:r>
          </a:p>
        </p:txBody>
      </p:sp>
      <p:sp>
        <p:nvSpPr>
          <p:cNvPr id="17203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First things first. Before you can see what’s on your calendar, you need to know how to find it.</a:t>
            </a:r>
          </a:p>
        </p:txBody>
      </p:sp>
      <p:sp>
        <p:nvSpPr>
          <p:cNvPr id="172039"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72043" name="Picture 11" descr="Calendar in Week view"/>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2045" name="Rectangle 13"/>
          <p:cNvSpPr>
            <a:spLocks noChangeArrowheads="1"/>
          </p:cNvSpPr>
          <p:nvPr/>
        </p:nvSpPr>
        <p:spPr bwMode="auto">
          <a:xfrm>
            <a:off x="242888" y="4019550"/>
            <a:ext cx="5934075" cy="992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There are two quick ways to see the calendar. </a:t>
            </a:r>
          </a:p>
          <a:p>
            <a:pPr>
              <a:spcAft>
                <a:spcPct val="75000"/>
              </a:spcAft>
            </a:pPr>
            <a:r>
              <a:rPr lang="en-US" dirty="0">
                <a:solidFill>
                  <a:srgbClr val="FFCC00"/>
                </a:solidFill>
              </a:rPr>
              <a:t>You can click </a:t>
            </a:r>
            <a:r>
              <a:rPr lang="en-US" b="1" dirty="0">
                <a:solidFill>
                  <a:srgbClr val="FFCC00"/>
                </a:solidFill>
              </a:rPr>
              <a:t>Calendar</a:t>
            </a:r>
            <a:r>
              <a:rPr lang="en-US" dirty="0">
                <a:solidFill>
                  <a:srgbClr val="FFCC00"/>
                </a:solidFill>
              </a:rPr>
              <a:t> in the </a:t>
            </a:r>
            <a:r>
              <a:rPr lang="en-US" b="1" dirty="0">
                <a:solidFill>
                  <a:srgbClr val="FFCC00"/>
                </a:solidFill>
              </a:rPr>
              <a:t>Navigation Pane</a:t>
            </a:r>
            <a:r>
              <a:rPr lang="en-US" dirty="0">
                <a:solidFill>
                  <a:srgbClr val="FFCC00"/>
                </a:solidFill>
              </a:rPr>
              <a:t>. </a:t>
            </a:r>
          </a:p>
        </p:txBody>
      </p:sp>
      <p:pic>
        <p:nvPicPr>
          <p:cNvPr id="9" name="Picture 8"/>
          <p:cNvPicPr>
            <a:picLocks noChangeAspect="1"/>
          </p:cNvPicPr>
          <p:nvPr/>
        </p:nvPicPr>
        <p:blipFill>
          <a:blip r:embed="rId4" cstate="print"/>
          <a:stretch>
            <a:fillRect/>
          </a:stretch>
        </p:blipFill>
        <p:spPr>
          <a:xfrm>
            <a:off x="6397336" y="6200775"/>
            <a:ext cx="2746664" cy="657225"/>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2043"/>
                                        </p:tgtEl>
                                        <p:attrNameLst>
                                          <p:attrName>style.visibility</p:attrName>
                                        </p:attrNameLst>
                                      </p:cBhvr>
                                      <p:to>
                                        <p:strVal val="visible"/>
                                      </p:to>
                                    </p:set>
                                    <p:animEffect transition="in" filter="slide(fromTop)">
                                      <p:cBhvr>
                                        <p:cTn id="7" dur="250"/>
                                        <p:tgtEl>
                                          <p:spTgt spid="172043"/>
                                        </p:tgtEl>
                                      </p:cBhvr>
                                    </p:animEffect>
                                  </p:childTnLst>
                                </p:cTn>
                              </p:par>
                            </p:childTnLst>
                          </p:cTn>
                        </p:par>
                        <p:par>
                          <p:cTn id="8" fill="hold" nodeType="withGroup">
                            <p:stCondLst>
                              <p:cond delay="250"/>
                            </p:stCondLst>
                            <p:childTnLst>
                              <p:par>
                                <p:cTn id="9" presetID="12" presetClass="entr" presetSubtype="1" fill="hold" grpId="0" nodeType="after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animEffect transition="in" filter="slide(fromTop)">
                                      <p:cBhvr>
                                        <p:cTn id="11" dur="250"/>
                                        <p:tgtEl>
                                          <p:spTgt spid="172035">
                                            <p:txEl>
                                              <p:pRg st="0" end="0"/>
                                            </p:txEl>
                                          </p:spTgt>
                                        </p:tgtEl>
                                      </p:cBhvr>
                                    </p:animEffect>
                                  </p:childTnLst>
                                </p:cTn>
                              </p:par>
                            </p:childTnLst>
                          </p:cTn>
                        </p:par>
                        <p:par>
                          <p:cTn id="12" fill="hold" nodeType="withGroup">
                            <p:stCondLst>
                              <p:cond delay="500"/>
                            </p:stCondLst>
                            <p:childTnLst>
                              <p:par>
                                <p:cTn id="13" presetID="12" presetClass="entr" presetSubtype="8" fill="hold" grpId="0" nodeType="afterEffect">
                                  <p:stCondLst>
                                    <p:cond delay="0"/>
                                  </p:stCondLst>
                                  <p:childTnLst>
                                    <p:set>
                                      <p:cBhvr>
                                        <p:cTn id="14" dur="1" fill="hold">
                                          <p:stCondLst>
                                            <p:cond delay="0"/>
                                          </p:stCondLst>
                                        </p:cTn>
                                        <p:tgtEl>
                                          <p:spTgt spid="172045">
                                            <p:txEl>
                                              <p:pRg st="0" end="0"/>
                                            </p:txEl>
                                          </p:spTgt>
                                        </p:tgtEl>
                                        <p:attrNameLst>
                                          <p:attrName>style.visibility</p:attrName>
                                        </p:attrNameLst>
                                      </p:cBhvr>
                                      <p:to>
                                        <p:strVal val="visible"/>
                                      </p:to>
                                    </p:set>
                                    <p:animEffect transition="in" filter="slide(fromLeft)">
                                      <p:cBhvr>
                                        <p:cTn id="15" dur="250"/>
                                        <p:tgtEl>
                                          <p:spTgt spid="172045">
                                            <p:txEl>
                                              <p:pRg st="0" end="0"/>
                                            </p:txEl>
                                          </p:spTgt>
                                        </p:tgtEl>
                                      </p:cBhvr>
                                    </p:animEffect>
                                  </p:childTnLst>
                                </p:cTn>
                              </p:par>
                            </p:childTnLst>
                          </p:cTn>
                        </p:par>
                        <p:par>
                          <p:cTn id="16" fill="hold" nodeType="withGroup">
                            <p:stCondLst>
                              <p:cond delay="750"/>
                            </p:stCondLst>
                            <p:childTnLst>
                              <p:par>
                                <p:cTn id="17" presetID="12" presetClass="entr" presetSubtype="8" fill="hold" grpId="0" nodeType="afterEffect">
                                  <p:stCondLst>
                                    <p:cond delay="0"/>
                                  </p:stCondLst>
                                  <p:childTnLst>
                                    <p:set>
                                      <p:cBhvr>
                                        <p:cTn id="18" dur="1" fill="hold">
                                          <p:stCondLst>
                                            <p:cond delay="0"/>
                                          </p:stCondLst>
                                        </p:cTn>
                                        <p:tgtEl>
                                          <p:spTgt spid="172045">
                                            <p:txEl>
                                              <p:pRg st="1" end="1"/>
                                            </p:txEl>
                                          </p:spTgt>
                                        </p:tgtEl>
                                        <p:attrNameLst>
                                          <p:attrName>style.visibility</p:attrName>
                                        </p:attrNameLst>
                                      </p:cBhvr>
                                      <p:to>
                                        <p:strVal val="visible"/>
                                      </p:to>
                                    </p:set>
                                    <p:animEffect transition="in" filter="slide(fromLeft)">
                                      <p:cBhvr>
                                        <p:cTn id="19" dur="250"/>
                                        <p:tgtEl>
                                          <p:spTgt spid="1720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4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See and use multiple calendars</a:t>
            </a:r>
          </a:p>
        </p:txBody>
      </p:sp>
      <p:sp>
        <p:nvSpPr>
          <p:cNvPr id="192514" name="Rectangle 2"/>
          <p:cNvSpPr>
            <a:spLocks noGrp="1" noChangeArrowheads="1"/>
          </p:cNvSpPr>
          <p:nvPr>
            <p:ph type="title"/>
          </p:nvPr>
        </p:nvSpPr>
        <p:spPr>
          <a:xfrm>
            <a:off x="239713" y="63500"/>
            <a:ext cx="8904287" cy="614363"/>
          </a:xfrm>
        </p:spPr>
        <p:txBody>
          <a:bodyPr/>
          <a:lstStyle/>
          <a:p>
            <a:r>
              <a:rPr lang="en-US"/>
              <a:t>Outlook helps you keep track of it all</a:t>
            </a:r>
          </a:p>
        </p:txBody>
      </p:sp>
      <p:sp>
        <p:nvSpPr>
          <p:cNvPr id="19251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 have more than one calendar displayed, color-coding and distinct names help you distinguish them. </a:t>
            </a:r>
          </a:p>
        </p:txBody>
      </p:sp>
      <p:sp>
        <p:nvSpPr>
          <p:cNvPr id="192516"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2517" name="Rectangle 5"/>
          <p:cNvSpPr>
            <a:spLocks noChangeArrowheads="1"/>
          </p:cNvSpPr>
          <p:nvPr/>
        </p:nvSpPr>
        <p:spPr bwMode="auto">
          <a:xfrm>
            <a:off x="242888" y="4502150"/>
            <a:ext cx="5961062" cy="1370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buFontTx/>
              <a:buChar char="•"/>
            </a:pPr>
            <a:r>
              <a:rPr lang="en-US" dirty="0">
                <a:solidFill>
                  <a:srgbClr val="FFCC00"/>
                </a:solidFill>
              </a:rPr>
              <a:t>The first calendar from the left is </a:t>
            </a:r>
            <a:r>
              <a:rPr lang="en-US" b="1" dirty="0">
                <a:solidFill>
                  <a:srgbClr val="FFCC00"/>
                </a:solidFill>
              </a:rPr>
              <a:t>Calendar</a:t>
            </a:r>
            <a:r>
              <a:rPr lang="en-US" dirty="0">
                <a:solidFill>
                  <a:srgbClr val="FFCC00"/>
                </a:solidFill>
              </a:rPr>
              <a:t>. That’s what the </a:t>
            </a:r>
            <a:r>
              <a:rPr lang="en-US" dirty="0" smtClean="0">
                <a:solidFill>
                  <a:srgbClr val="FFCC00"/>
                </a:solidFill>
              </a:rPr>
              <a:t>default </a:t>
            </a:r>
            <a:r>
              <a:rPr lang="en-US" dirty="0">
                <a:solidFill>
                  <a:srgbClr val="FFCC00"/>
                </a:solidFill>
              </a:rPr>
              <a:t>calendar is always called. </a:t>
            </a:r>
          </a:p>
          <a:p>
            <a:pPr>
              <a:spcBef>
                <a:spcPct val="20000"/>
              </a:spcBef>
              <a:spcAft>
                <a:spcPct val="45000"/>
              </a:spcAft>
              <a:buFontTx/>
              <a:buChar char="•"/>
            </a:pPr>
            <a:r>
              <a:rPr lang="en-US" dirty="0">
                <a:solidFill>
                  <a:srgbClr val="FFCC00"/>
                </a:solidFill>
              </a:rPr>
              <a:t>The next calendar is </a:t>
            </a:r>
            <a:r>
              <a:rPr lang="en-US" b="1" dirty="0">
                <a:solidFill>
                  <a:srgbClr val="FFCC00"/>
                </a:solidFill>
              </a:rPr>
              <a:t>Family</a:t>
            </a:r>
            <a:r>
              <a:rPr lang="en-US" dirty="0">
                <a:solidFill>
                  <a:srgbClr val="FFCC00"/>
                </a:solidFill>
              </a:rPr>
              <a:t>, which is the name used when the new personal calendar is created. </a:t>
            </a:r>
          </a:p>
        </p:txBody>
      </p:sp>
      <p:sp>
        <p:nvSpPr>
          <p:cNvPr id="192518" name="Rectangle 6"/>
          <p:cNvSpPr>
            <a:spLocks noChangeArrowheads="1"/>
          </p:cNvSpPr>
          <p:nvPr/>
        </p:nvSpPr>
        <p:spPr bwMode="auto">
          <a:xfrm>
            <a:off x="242888" y="4019550"/>
            <a:ext cx="5934075"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Notice that each calendar is labeled, as follows: </a:t>
            </a:r>
          </a:p>
        </p:txBody>
      </p:sp>
      <p:pic>
        <p:nvPicPr>
          <p:cNvPr id="192519" name="Picture 7" descr="Two calendars in Navigation Pane and in main window; colors and labels distinguish them"/>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4087500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2518">
                                            <p:txEl>
                                              <p:pRg st="0" end="0"/>
                                            </p:txEl>
                                          </p:spTgt>
                                        </p:tgtEl>
                                        <p:attrNameLst>
                                          <p:attrName>style.visibility</p:attrName>
                                        </p:attrNameLst>
                                      </p:cBhvr>
                                      <p:to>
                                        <p:strVal val="visible"/>
                                      </p:to>
                                    </p:set>
                                    <p:animEffect transition="in" filter="slide(fromLeft)">
                                      <p:cBhvr>
                                        <p:cTn id="7" dur="500"/>
                                        <p:tgtEl>
                                          <p:spTgt spid="192518">
                                            <p:txEl>
                                              <p:pRg st="0" end="0"/>
                                            </p:txEl>
                                          </p:spTgt>
                                        </p:tgtEl>
                                      </p:cBhvr>
                                    </p:animEffect>
                                  </p:childTnLst>
                                </p:cTn>
                              </p:par>
                            </p:childTnLst>
                          </p:cTn>
                        </p:par>
                        <p:par>
                          <p:cTn id="8" fill="hold" nodeType="with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2517">
                                            <p:txEl>
                                              <p:pRg st="0" end="0"/>
                                            </p:txEl>
                                          </p:spTgt>
                                        </p:tgtEl>
                                        <p:attrNameLst>
                                          <p:attrName>style.visibility</p:attrName>
                                        </p:attrNameLst>
                                      </p:cBhvr>
                                      <p:to>
                                        <p:strVal val="visible"/>
                                      </p:to>
                                    </p:set>
                                    <p:animEffect transition="in" filter="checkerboard(across)">
                                      <p:cBhvr>
                                        <p:cTn id="11" dur="500"/>
                                        <p:tgtEl>
                                          <p:spTgt spid="192517">
                                            <p:txEl>
                                              <p:pRg st="0" end="0"/>
                                            </p:txEl>
                                          </p:spTgt>
                                        </p:tgtEl>
                                      </p:cBhvr>
                                    </p:animEffect>
                                  </p:childTnLst>
                                </p:cTn>
                              </p:par>
                            </p:childTnLst>
                          </p:cTn>
                        </p:par>
                        <p:par>
                          <p:cTn id="12" fill="hold" nodeType="with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92517">
                                            <p:txEl>
                                              <p:pRg st="1" end="1"/>
                                            </p:txEl>
                                          </p:spTgt>
                                        </p:tgtEl>
                                        <p:attrNameLst>
                                          <p:attrName>style.visibility</p:attrName>
                                        </p:attrNameLst>
                                      </p:cBhvr>
                                      <p:to>
                                        <p:strVal val="visible"/>
                                      </p:to>
                                    </p:set>
                                    <p:animEffect transition="in" filter="checkerboard(across)">
                                      <p:cBhvr>
                                        <p:cTn id="15" dur="500"/>
                                        <p:tgtEl>
                                          <p:spTgt spid="1925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build="p" autoUpdateAnimBg="0"/>
      <p:bldP spid="192518"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See and use multiple calendars</a:t>
            </a:r>
          </a:p>
        </p:txBody>
      </p:sp>
      <p:sp>
        <p:nvSpPr>
          <p:cNvPr id="194562" name="Rectangle 2"/>
          <p:cNvSpPr>
            <a:spLocks noGrp="1" noChangeArrowheads="1"/>
          </p:cNvSpPr>
          <p:nvPr>
            <p:ph type="title"/>
          </p:nvPr>
        </p:nvSpPr>
        <p:spPr/>
        <p:txBody>
          <a:bodyPr/>
          <a:lstStyle/>
          <a:p>
            <a:r>
              <a:rPr lang="en-US"/>
              <a:t>Match up schedules</a:t>
            </a:r>
            <a:endParaRPr lang="en-US">
              <a:solidFill>
                <a:srgbClr val="FF0000"/>
              </a:solidFill>
            </a:endParaRPr>
          </a:p>
        </p:txBody>
      </p:sp>
      <p:sp>
        <p:nvSpPr>
          <p:cNvPr id="194563" name="Rectangle 3"/>
          <p:cNvSpPr>
            <a:spLocks noChangeArrowheads="1"/>
          </p:cNvSpPr>
          <p:nvPr/>
        </p:nvSpPr>
        <p:spPr bwMode="auto">
          <a:xfrm>
            <a:off x="6119813" y="854075"/>
            <a:ext cx="2744787"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After you select the calendars that you want to see, you then get to choose how you look at them. </a:t>
            </a:r>
          </a:p>
        </p:txBody>
      </p:sp>
      <p:sp>
        <p:nvSpPr>
          <p:cNvPr id="194564" name="Rectangle 4"/>
          <p:cNvSpPr>
            <a:spLocks noChangeArrowheads="1"/>
          </p:cNvSpPr>
          <p:nvPr/>
        </p:nvSpPr>
        <p:spPr bwMode="auto">
          <a:xfrm>
            <a:off x="339725" y="4384675"/>
            <a:ext cx="5864225" cy="1649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You can also view calendars in </a:t>
            </a:r>
            <a:r>
              <a:rPr lang="en-US" b="1" dirty="0">
                <a:solidFill>
                  <a:srgbClr val="FFCC00"/>
                </a:solidFill>
              </a:rPr>
              <a:t>overlay mode</a:t>
            </a:r>
            <a:r>
              <a:rPr lang="en-US" dirty="0">
                <a:solidFill>
                  <a:srgbClr val="FFCC00"/>
                </a:solidFill>
              </a:rPr>
              <a:t>: a “transparent” mode that allows you to see how multiple schedules look as one. The animation shows switching between side-by-side and overlay modes and controlling which calendar is displayed on top.</a:t>
            </a:r>
          </a:p>
        </p:txBody>
      </p:sp>
      <p:sp>
        <p:nvSpPr>
          <p:cNvPr id="194565" name="Line 5"/>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4566" name="Rectangle 6"/>
          <p:cNvSpPr>
            <a:spLocks noChangeArrowheads="1"/>
          </p:cNvSpPr>
          <p:nvPr/>
        </p:nvSpPr>
        <p:spPr bwMode="auto">
          <a:xfrm>
            <a:off x="339725" y="4035425"/>
            <a:ext cx="58642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20000"/>
              </a:spcBef>
              <a:spcAft>
                <a:spcPct val="75000"/>
              </a:spcAft>
            </a:pPr>
            <a:r>
              <a:rPr lang="en-US" sz="1400" dirty="0">
                <a:solidFill>
                  <a:srgbClr val="FFCC00"/>
                </a:solidFill>
              </a:rPr>
              <a:t>Animation: Right-click, and click </a:t>
            </a:r>
            <a:r>
              <a:rPr lang="en-US" sz="1400" b="1" dirty="0">
                <a:solidFill>
                  <a:srgbClr val="FFCC00"/>
                </a:solidFill>
              </a:rPr>
              <a:t>Play</a:t>
            </a:r>
            <a:r>
              <a:rPr lang="en-US" sz="1400" dirty="0">
                <a:solidFill>
                  <a:srgbClr val="FFCC00"/>
                </a:solidFill>
              </a:rPr>
              <a:t>.</a:t>
            </a:r>
          </a:p>
        </p:txBody>
      </p:sp>
      <p:sp>
        <p:nvSpPr>
          <p:cNvPr id="194567" name="Rectangle 7"/>
          <p:cNvSpPr>
            <a:spLocks noGrp="1" noChangeArrowheads="1"/>
          </p:cNvSpPr>
          <p:nvPr>
            <p:ph idx="1"/>
          </p:nvPr>
        </p:nvSpPr>
        <p:spPr>
          <a:xfrm>
            <a:off x="350838" y="914400"/>
            <a:ext cx="5651500" cy="2900363"/>
          </a:xfrm>
          <a:noFill/>
        </p:spPr>
        <p:txBody>
          <a:bodyPr anchor="ctr" anchorCtr="1"/>
          <a:lstStyle/>
          <a:p>
            <a:pPr>
              <a:spcAft>
                <a:spcPct val="75000"/>
              </a:spcAft>
            </a:pPr>
            <a:r>
              <a:rPr lang="en-US"/>
              <a:t>[Author: .swf gets inserted here; delete this placeholder before inserting .swf file.]</a:t>
            </a:r>
          </a:p>
          <a:p>
            <a:endParaRPr lang="en-US"/>
          </a:p>
        </p:txBody>
      </p:sp>
      <p:sp>
        <p:nvSpPr>
          <p:cNvPr id="194569" name="Rectangle 9"/>
          <p:cNvSpPr>
            <a:spLocks noChangeArrowheads="1"/>
          </p:cNvSpPr>
          <p:nvPr/>
        </p:nvSpPr>
        <p:spPr bwMode="auto">
          <a:xfrm>
            <a:off x="6115050" y="2665413"/>
            <a:ext cx="2744788" cy="148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You saw how to view multiple calendars side by side. </a:t>
            </a:r>
          </a:p>
        </p:txBody>
      </p:sp>
    </p:spTree>
    <p:controls>
      <p:control spid="220182" name="ShockwaveFlash1" r:id="rId2" imgW="5714286" imgH="2927682"/>
    </p:controls>
    <p:extLst>
      <p:ext uri="{BB962C8B-B14F-4D97-AF65-F5344CB8AC3E}">
        <p14:creationId xmlns:p14="http://schemas.microsoft.com/office/powerpoint/2010/main" xmlns="" val="18822800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slide(fromTop)">
                                      <p:cBhvr>
                                        <p:cTn id="7" dur="500"/>
                                        <p:tgtEl>
                                          <p:spTgt spid="194563"/>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94569"/>
                                        </p:tgtEl>
                                        <p:attrNameLst>
                                          <p:attrName>style.visibility</p:attrName>
                                        </p:attrNameLst>
                                      </p:cBhvr>
                                      <p:to>
                                        <p:strVal val="visible"/>
                                      </p:to>
                                    </p:set>
                                    <p:animEffect transition="in" filter="slide(fromTop)">
                                      <p:cBhvr>
                                        <p:cTn id="11" dur="500"/>
                                        <p:tgtEl>
                                          <p:spTgt spid="194569"/>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94564">
                                            <p:txEl>
                                              <p:pRg st="0" end="0"/>
                                            </p:txEl>
                                          </p:spTgt>
                                        </p:tgtEl>
                                        <p:attrNameLst>
                                          <p:attrName>style.visibility</p:attrName>
                                        </p:attrNameLst>
                                      </p:cBhvr>
                                      <p:to>
                                        <p:strVal val="visible"/>
                                      </p:to>
                                    </p:set>
                                    <p:animEffect transition="in" filter="slide(fromLeft)">
                                      <p:cBhvr>
                                        <p:cTn id="15" dur="500"/>
                                        <p:tgtEl>
                                          <p:spTgt spid="194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P spid="194564" grpId="0" build="p" autoUpdateAnimBg="0"/>
      <p:bldP spid="194569"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See and use multiple calendars</a:t>
            </a:r>
          </a:p>
        </p:txBody>
      </p:sp>
      <p:sp>
        <p:nvSpPr>
          <p:cNvPr id="196610" name="Rectangle 2"/>
          <p:cNvSpPr>
            <a:spLocks noGrp="1" noChangeArrowheads="1"/>
          </p:cNvSpPr>
          <p:nvPr>
            <p:ph type="title"/>
          </p:nvPr>
        </p:nvSpPr>
        <p:spPr/>
        <p:txBody>
          <a:bodyPr/>
          <a:lstStyle/>
          <a:p>
            <a:r>
              <a:rPr lang="en-US"/>
              <a:t>Match up schedules</a:t>
            </a:r>
          </a:p>
        </p:txBody>
      </p:sp>
      <p:sp>
        <p:nvSpPr>
          <p:cNvPr id="196611" name="Rectangle 3"/>
          <p:cNvSpPr>
            <a:spLocks noChangeArrowheads="1"/>
          </p:cNvSpPr>
          <p:nvPr/>
        </p:nvSpPr>
        <p:spPr bwMode="auto">
          <a:xfrm>
            <a:off x="6119813" y="854075"/>
            <a:ext cx="2744787" cy="296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After you select the calendars that you want to see, you then get to choose how you look at them. </a:t>
            </a:r>
          </a:p>
          <a:p>
            <a:pPr>
              <a:spcAft>
                <a:spcPct val="75000"/>
              </a:spcAft>
            </a:pPr>
            <a:r>
              <a:rPr lang="en-US" sz="2000" dirty="0"/>
              <a:t>You saw how to view multiple calendars side by side. </a:t>
            </a:r>
          </a:p>
        </p:txBody>
      </p:sp>
      <p:sp>
        <p:nvSpPr>
          <p:cNvPr id="196612"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6614" name="Rectangle 6"/>
          <p:cNvSpPr>
            <a:spLocks noChangeArrowheads="1"/>
          </p:cNvSpPr>
          <p:nvPr/>
        </p:nvSpPr>
        <p:spPr bwMode="auto">
          <a:xfrm>
            <a:off x="277813" y="3994150"/>
            <a:ext cx="5864225" cy="199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You can also view calendars in </a:t>
            </a:r>
            <a:r>
              <a:rPr lang="en-US" b="1" dirty="0">
                <a:solidFill>
                  <a:srgbClr val="FFCC00"/>
                </a:solidFill>
              </a:rPr>
              <a:t>overlay mode</a:t>
            </a:r>
            <a:r>
              <a:rPr lang="en-US" dirty="0">
                <a:solidFill>
                  <a:srgbClr val="FFCC00"/>
                </a:solidFill>
              </a:rPr>
              <a:t>: a “transparent” mode that allows you to see how multiple schedules look as one. </a:t>
            </a:r>
          </a:p>
          <a:p>
            <a:pPr>
              <a:spcAft>
                <a:spcPct val="75000"/>
              </a:spcAft>
            </a:pPr>
            <a:r>
              <a:rPr lang="en-US" dirty="0">
                <a:solidFill>
                  <a:srgbClr val="FFCC00"/>
                </a:solidFill>
              </a:rPr>
              <a:t>The picture shows an example of switching between side-by-side and overlay modes.</a:t>
            </a:r>
          </a:p>
        </p:txBody>
      </p:sp>
      <p:pic>
        <p:nvPicPr>
          <p:cNvPr id="196617" name="Picture 9" descr="Viewing calendar items in overlay mo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788" y="927100"/>
            <a:ext cx="5667375"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893890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96617"/>
                                        </p:tgtEl>
                                        <p:attrNameLst>
                                          <p:attrName>style.visibility</p:attrName>
                                        </p:attrNameLst>
                                      </p:cBhvr>
                                      <p:to>
                                        <p:strVal val="visible"/>
                                      </p:to>
                                    </p:set>
                                    <p:animEffect transition="in" filter="slide(fromTop)">
                                      <p:cBhvr>
                                        <p:cTn id="7" dur="500"/>
                                        <p:tgtEl>
                                          <p:spTgt spid="196617"/>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96611">
                                            <p:txEl>
                                              <p:pRg st="0" end="0"/>
                                            </p:txEl>
                                          </p:spTgt>
                                        </p:tgtEl>
                                        <p:attrNameLst>
                                          <p:attrName>style.visibility</p:attrName>
                                        </p:attrNameLst>
                                      </p:cBhvr>
                                      <p:to>
                                        <p:strVal val="visible"/>
                                      </p:to>
                                    </p:set>
                                    <p:animEffect transition="in" filter="slide(fromTop)">
                                      <p:cBhvr>
                                        <p:cTn id="11" dur="500"/>
                                        <p:tgtEl>
                                          <p:spTgt spid="196611">
                                            <p:txEl>
                                              <p:pRg st="0" end="0"/>
                                            </p:txEl>
                                          </p:spTgt>
                                        </p:tgtEl>
                                      </p:cBhvr>
                                    </p:animEffect>
                                  </p:childTnLst>
                                </p:cTn>
                              </p:par>
                            </p:childTnLst>
                          </p:cTn>
                        </p:par>
                        <p:par>
                          <p:cTn id="12" fill="hold" nodeType="with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96611">
                                            <p:txEl>
                                              <p:pRg st="1" end="1"/>
                                            </p:txEl>
                                          </p:spTgt>
                                        </p:tgtEl>
                                        <p:attrNameLst>
                                          <p:attrName>style.visibility</p:attrName>
                                        </p:attrNameLst>
                                      </p:cBhvr>
                                      <p:to>
                                        <p:strVal val="visible"/>
                                      </p:to>
                                    </p:set>
                                    <p:animEffect transition="in" filter="slide(fromTop)">
                                      <p:cBhvr>
                                        <p:cTn id="15" dur="500"/>
                                        <p:tgtEl>
                                          <p:spTgt spid="196611">
                                            <p:txEl>
                                              <p:pRg st="1" end="1"/>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96614">
                                            <p:txEl>
                                              <p:pRg st="0" end="0"/>
                                            </p:txEl>
                                          </p:spTgt>
                                        </p:tgtEl>
                                        <p:attrNameLst>
                                          <p:attrName>style.visibility</p:attrName>
                                        </p:attrNameLst>
                                      </p:cBhvr>
                                      <p:to>
                                        <p:strVal val="visible"/>
                                      </p:to>
                                    </p:set>
                                    <p:animEffect transition="in" filter="slide(fromLeft)">
                                      <p:cBhvr>
                                        <p:cTn id="19" dur="250"/>
                                        <p:tgtEl>
                                          <p:spTgt spid="196614">
                                            <p:txEl>
                                              <p:pRg st="0" end="0"/>
                                            </p:txEl>
                                          </p:spTgt>
                                        </p:tgtEl>
                                      </p:cBhvr>
                                    </p:animEffect>
                                  </p:childTnLst>
                                </p:cTn>
                              </p:par>
                            </p:childTnLst>
                          </p:cTn>
                        </p:par>
                        <p:par>
                          <p:cTn id="20" fill="hold" nodeType="withGroup">
                            <p:stCondLst>
                              <p:cond delay="1750"/>
                            </p:stCondLst>
                            <p:childTnLst>
                              <p:par>
                                <p:cTn id="21" presetID="12" presetClass="entr" presetSubtype="8" fill="hold" grpId="0" nodeType="afterEffect">
                                  <p:stCondLst>
                                    <p:cond delay="0"/>
                                  </p:stCondLst>
                                  <p:childTnLst>
                                    <p:set>
                                      <p:cBhvr>
                                        <p:cTn id="22" dur="1" fill="hold">
                                          <p:stCondLst>
                                            <p:cond delay="0"/>
                                          </p:stCondLst>
                                        </p:cTn>
                                        <p:tgtEl>
                                          <p:spTgt spid="196614">
                                            <p:txEl>
                                              <p:pRg st="1" end="1"/>
                                            </p:txEl>
                                          </p:spTgt>
                                        </p:tgtEl>
                                        <p:attrNameLst>
                                          <p:attrName>style.visibility</p:attrName>
                                        </p:attrNameLst>
                                      </p:cBhvr>
                                      <p:to>
                                        <p:strVal val="visible"/>
                                      </p:to>
                                    </p:set>
                                    <p:animEffect transition="in" filter="slide(fromLeft)">
                                      <p:cBhvr>
                                        <p:cTn id="23" dur="250"/>
                                        <p:tgtEl>
                                          <p:spTgt spid="1966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P spid="196614"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27650" name="Rectangle 2"/>
          <p:cNvSpPr>
            <a:spLocks noGrp="1" noChangeArrowheads="1"/>
          </p:cNvSpPr>
          <p:nvPr>
            <p:ph type="title"/>
          </p:nvPr>
        </p:nvSpPr>
        <p:spPr>
          <a:xfrm>
            <a:off x="239713" y="63500"/>
            <a:ext cx="8904287" cy="614363"/>
          </a:xfrm>
        </p:spPr>
        <p:txBody>
          <a:bodyPr/>
          <a:lstStyle/>
          <a:p>
            <a:r>
              <a:rPr lang="en-US"/>
              <a:t>Block out time in your own schedule</a:t>
            </a:r>
          </a:p>
        </p:txBody>
      </p:sp>
      <p:sp>
        <p:nvSpPr>
          <p:cNvPr id="27651"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Sometimes you’ll want an appointment to be in two calendars.</a:t>
            </a:r>
          </a:p>
        </p:txBody>
      </p:sp>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27658" name="Rectangle 10"/>
          <p:cNvSpPr>
            <a:spLocks noChangeArrowheads="1"/>
          </p:cNvSpPr>
          <p:nvPr/>
        </p:nvSpPr>
        <p:spPr bwMode="auto">
          <a:xfrm>
            <a:off x="277813" y="3994150"/>
            <a:ext cx="5926137" cy="1974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Copying an appointment from one calendar to another is simple: In side-by-side mode, click the appointment to select it and then drag it to the destination calendar as shown in the picture.</a:t>
            </a:r>
          </a:p>
          <a:p>
            <a:pPr>
              <a:spcAft>
                <a:spcPct val="75000"/>
              </a:spcAft>
            </a:pPr>
            <a:r>
              <a:rPr lang="en-US" dirty="0">
                <a:solidFill>
                  <a:srgbClr val="FFCC00"/>
                </a:solidFill>
              </a:rPr>
              <a:t>Just take care to position the copy in exactly the same time slot. </a:t>
            </a:r>
          </a:p>
        </p:txBody>
      </p:sp>
      <p:pic>
        <p:nvPicPr>
          <p:cNvPr id="27659" name="Picture 11" descr="Item being copied from family calendar to default calendar"/>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80764090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slide(fromTop)">
                                      <p:cBhvr>
                                        <p:cTn id="7" dur="500"/>
                                        <p:tgtEl>
                                          <p:spTgt spid="27659"/>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slide(fromTop)">
                                      <p:cBhvr>
                                        <p:cTn id="11" dur="500"/>
                                        <p:tgtEl>
                                          <p:spTgt spid="27651"/>
                                        </p:tgtEl>
                                      </p:cBhvr>
                                    </p:animEffect>
                                  </p:childTnLst>
                                </p:cTn>
                              </p:par>
                            </p:childTnLst>
                          </p:cTn>
                        </p:par>
                        <p:par>
                          <p:cTn id="12" fill="hold" nodeType="with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7658">
                                            <p:txEl>
                                              <p:pRg st="0" end="0"/>
                                            </p:txEl>
                                          </p:spTgt>
                                        </p:tgtEl>
                                        <p:attrNameLst>
                                          <p:attrName>style.visibility</p:attrName>
                                        </p:attrNameLst>
                                      </p:cBhvr>
                                      <p:to>
                                        <p:strVal val="visible"/>
                                      </p:to>
                                    </p:set>
                                    <p:animEffect transition="in" filter="slide(fromLeft)">
                                      <p:cBhvr>
                                        <p:cTn id="15" dur="500"/>
                                        <p:tgtEl>
                                          <p:spTgt spid="27658">
                                            <p:txEl>
                                              <p:pRg st="0" end="0"/>
                                            </p:txEl>
                                          </p:spTgt>
                                        </p:tgtEl>
                                      </p:cBhvr>
                                    </p:animEffect>
                                  </p:childTnLst>
                                </p:cTn>
                              </p:par>
                            </p:childTnLst>
                          </p:cTn>
                        </p:par>
                        <p:par>
                          <p:cTn id="16" fill="hold" nodeType="withGroup">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7658">
                                            <p:txEl>
                                              <p:pRg st="1" end="1"/>
                                            </p:txEl>
                                          </p:spTgt>
                                        </p:tgtEl>
                                        <p:attrNameLst>
                                          <p:attrName>style.visibility</p:attrName>
                                        </p:attrNameLst>
                                      </p:cBhvr>
                                      <p:to>
                                        <p:strVal val="visible"/>
                                      </p:to>
                                    </p:set>
                                    <p:animEffect transition="in" filter="slide(fromLeft)">
                                      <p:cBhvr>
                                        <p:cTn id="19" dur="500"/>
                                        <p:tgtEl>
                                          <p:spTgt spid="276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See and use multiple calendars</a:t>
            </a:r>
          </a:p>
        </p:txBody>
      </p:sp>
      <p:sp>
        <p:nvSpPr>
          <p:cNvPr id="31746" name="Rectangle 2"/>
          <p:cNvSpPr>
            <a:spLocks noGrp="1" noChangeArrowheads="1"/>
          </p:cNvSpPr>
          <p:nvPr>
            <p:ph type="title"/>
          </p:nvPr>
        </p:nvSpPr>
        <p:spPr>
          <a:xfrm>
            <a:off x="239713" y="63500"/>
            <a:ext cx="8904287" cy="614363"/>
          </a:xfrm>
        </p:spPr>
        <p:txBody>
          <a:bodyPr/>
          <a:lstStyle/>
          <a:p>
            <a:r>
              <a:rPr lang="en-US"/>
              <a:t>Organize your calendars in the Navigation Pane</a:t>
            </a:r>
          </a:p>
        </p:txBody>
      </p:sp>
      <p:sp>
        <p:nvSpPr>
          <p:cNvPr id="31747"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An earlier slide mentioned the standard group names for calendars in the Navigation Pane: </a:t>
            </a:r>
            <a:r>
              <a:rPr lang="en-US" sz="2000" b="1" dirty="0"/>
              <a:t>My Calendars</a:t>
            </a:r>
            <a:r>
              <a:rPr lang="en-US" sz="2000" dirty="0"/>
              <a:t>, </a:t>
            </a:r>
            <a:r>
              <a:rPr lang="en-US" sz="2000" b="1" dirty="0"/>
              <a:t>Other Calendars</a:t>
            </a:r>
            <a:r>
              <a:rPr lang="en-US" sz="2000" dirty="0"/>
              <a:t>, and </a:t>
            </a:r>
            <a:r>
              <a:rPr lang="en-US" sz="2000" b="1" dirty="0"/>
              <a:t>People’s Calendars</a:t>
            </a:r>
            <a:r>
              <a:rPr lang="en-US" sz="2000" dirty="0"/>
              <a:t>. </a:t>
            </a:r>
          </a:p>
        </p:txBody>
      </p:sp>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1754" name="Rectangle 10"/>
          <p:cNvSpPr>
            <a:spLocks noChangeArrowheads="1"/>
          </p:cNvSpPr>
          <p:nvPr/>
        </p:nvSpPr>
        <p:spPr bwMode="auto">
          <a:xfrm>
            <a:off x="277813" y="3994150"/>
            <a:ext cx="5926137" cy="1039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These group names can be changed. What’s more, if you want to, you can create your own groups using names that you choose.</a:t>
            </a:r>
          </a:p>
        </p:txBody>
      </p:sp>
      <p:pic>
        <p:nvPicPr>
          <p:cNvPr id="31755" name="Picture 11" descr="Clicking Add New Group link; entering new group name, &quot;Sales Team&quot;; calendars being dragged to new group"/>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67240613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slide(fromTop)">
                                      <p:cBhvr>
                                        <p:cTn id="7" dur="500"/>
                                        <p:tgtEl>
                                          <p:spTgt spid="31755"/>
                                        </p:tgtEl>
                                      </p:cBhvr>
                                    </p:animEffect>
                                  </p:childTnLst>
                                </p:cTn>
                              </p:par>
                            </p:childTnLst>
                          </p:cTn>
                        </p:par>
                        <p:par>
                          <p:cTn id="8" fill="hold" nodeType="with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1747"/>
                                        </p:tgtEl>
                                        <p:attrNameLst>
                                          <p:attrName>style.visibility</p:attrName>
                                        </p:attrNameLst>
                                      </p:cBhvr>
                                      <p:to>
                                        <p:strVal val="visible"/>
                                      </p:to>
                                    </p:set>
                                    <p:animEffect transition="in" filter="slide(fromTop)">
                                      <p:cBhvr>
                                        <p:cTn id="11" dur="250"/>
                                        <p:tgtEl>
                                          <p:spTgt spid="31747"/>
                                        </p:tgtEl>
                                      </p:cBhvr>
                                    </p:animEffect>
                                  </p:childTnLst>
                                </p:cTn>
                              </p:par>
                            </p:childTnLst>
                          </p:cTn>
                        </p:par>
                        <p:par>
                          <p:cTn id="12" fill="hold" nodeType="withGroup">
                            <p:stCondLst>
                              <p:cond delay="750"/>
                            </p:stCondLst>
                            <p:childTnLst>
                              <p:par>
                                <p:cTn id="13" presetID="12" presetClass="entr" presetSubtype="8" fill="hold" grpId="0" nodeType="afterEffect">
                                  <p:stCondLst>
                                    <p:cond delay="0"/>
                                  </p:stCondLst>
                                  <p:childTnLst>
                                    <p:set>
                                      <p:cBhvr>
                                        <p:cTn id="14" dur="1" fill="hold">
                                          <p:stCondLst>
                                            <p:cond delay="0"/>
                                          </p:stCondLst>
                                        </p:cTn>
                                        <p:tgtEl>
                                          <p:spTgt spid="31754">
                                            <p:txEl>
                                              <p:pRg st="0" end="0"/>
                                            </p:txEl>
                                          </p:spTgt>
                                        </p:tgtEl>
                                        <p:attrNameLst>
                                          <p:attrName>style.visibility</p:attrName>
                                        </p:attrNameLst>
                                      </p:cBhvr>
                                      <p:to>
                                        <p:strVal val="visible"/>
                                      </p:to>
                                    </p:set>
                                    <p:animEffect transition="in" filter="slide(fromLeft)">
                                      <p:cBhvr>
                                        <p:cTn id="15" dur="25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5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See and use multiple calendars</a:t>
            </a:r>
          </a:p>
        </p:txBody>
      </p:sp>
      <p:sp>
        <p:nvSpPr>
          <p:cNvPr id="198658" name="Rectangle 2"/>
          <p:cNvSpPr>
            <a:spLocks noGrp="1" noChangeArrowheads="1"/>
          </p:cNvSpPr>
          <p:nvPr>
            <p:ph type="title"/>
          </p:nvPr>
        </p:nvSpPr>
        <p:spPr>
          <a:xfrm>
            <a:off x="239713" y="63500"/>
            <a:ext cx="8904287" cy="614363"/>
          </a:xfrm>
        </p:spPr>
        <p:txBody>
          <a:bodyPr/>
          <a:lstStyle/>
          <a:p>
            <a:r>
              <a:rPr lang="en-US"/>
              <a:t>Organize your calendars in the Navigation Pane</a:t>
            </a:r>
          </a:p>
        </p:txBody>
      </p:sp>
      <p:sp>
        <p:nvSpPr>
          <p:cNvPr id="198659" name="Rectangle 3"/>
          <p:cNvSpPr>
            <a:spLocks noChangeArrowheads="1"/>
          </p:cNvSpPr>
          <p:nvPr/>
        </p:nvSpPr>
        <p:spPr bwMode="auto">
          <a:xfrm>
            <a:off x="6119813" y="854075"/>
            <a:ext cx="2506662"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The picture shows the steps for creating a new group and moving a calendar to it.  </a:t>
            </a:r>
          </a:p>
        </p:txBody>
      </p:sp>
      <p:graphicFrame>
        <p:nvGraphicFramePr>
          <p:cNvPr id="198660" name="Object 4"/>
          <p:cNvGraphicFramePr>
            <a:graphicFrameLocks noChangeAspect="1"/>
          </p:cNvGraphicFramePr>
          <p:nvPr/>
        </p:nvGraphicFramePr>
        <p:xfrm>
          <a:off x="339725" y="4060825"/>
          <a:ext cx="269875" cy="303213"/>
        </p:xfrm>
        <a:graphic>
          <a:graphicData uri="http://schemas.openxmlformats.org/presentationml/2006/ole">
            <p:oleObj spid="_x0000_s221246" name="Visio" r:id="rId4" imgW="270231" imgH="303063" progId="">
              <p:embed/>
            </p:oleObj>
          </a:graphicData>
        </a:graphic>
      </p:graphicFrame>
      <p:graphicFrame>
        <p:nvGraphicFramePr>
          <p:cNvPr id="198661" name="Object 5"/>
          <p:cNvGraphicFramePr>
            <a:graphicFrameLocks noChangeAspect="1"/>
          </p:cNvGraphicFramePr>
          <p:nvPr/>
        </p:nvGraphicFramePr>
        <p:xfrm>
          <a:off x="339725" y="4508500"/>
          <a:ext cx="269875" cy="303213"/>
        </p:xfrm>
        <a:graphic>
          <a:graphicData uri="http://schemas.openxmlformats.org/presentationml/2006/ole">
            <p:oleObj spid="_x0000_s221247" name="Visio" r:id="rId5" imgW="270231" imgH="303063" progId="">
              <p:embed/>
            </p:oleObj>
          </a:graphicData>
        </a:graphic>
      </p:graphicFrame>
      <p:graphicFrame>
        <p:nvGraphicFramePr>
          <p:cNvPr id="198662" name="Object 6"/>
          <p:cNvGraphicFramePr>
            <a:graphicFrameLocks noChangeAspect="1"/>
          </p:cNvGraphicFramePr>
          <p:nvPr/>
        </p:nvGraphicFramePr>
        <p:xfrm>
          <a:off x="339725" y="5219700"/>
          <a:ext cx="269875" cy="303213"/>
        </p:xfrm>
        <a:graphic>
          <a:graphicData uri="http://schemas.openxmlformats.org/presentationml/2006/ole">
            <p:oleObj spid="_x0000_s221248" name="Visio" r:id="rId6" imgW="270231" imgH="303063" progId="">
              <p:embed/>
            </p:oleObj>
          </a:graphicData>
        </a:graphic>
      </p:graphicFrame>
      <p:sp>
        <p:nvSpPr>
          <p:cNvPr id="198663"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98664" name="Rectangle 8"/>
          <p:cNvSpPr>
            <a:spLocks noChangeArrowheads="1"/>
          </p:cNvSpPr>
          <p:nvPr/>
        </p:nvSpPr>
        <p:spPr bwMode="auto">
          <a:xfrm>
            <a:off x="676275" y="4027488"/>
            <a:ext cx="5940425" cy="209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dirty="0">
                <a:solidFill>
                  <a:srgbClr val="FFCC00"/>
                </a:solidFill>
              </a:rPr>
              <a:t>In the </a:t>
            </a:r>
            <a:r>
              <a:rPr lang="en-US" b="1" dirty="0">
                <a:solidFill>
                  <a:srgbClr val="FFCC00"/>
                </a:solidFill>
              </a:rPr>
              <a:t>Navigation</a:t>
            </a:r>
            <a:r>
              <a:rPr lang="en-US" dirty="0">
                <a:solidFill>
                  <a:srgbClr val="FFCC00"/>
                </a:solidFill>
              </a:rPr>
              <a:t> Pane, click </a:t>
            </a:r>
            <a:r>
              <a:rPr lang="en-US" b="1" dirty="0">
                <a:solidFill>
                  <a:srgbClr val="FFCC00"/>
                </a:solidFill>
              </a:rPr>
              <a:t>Add New Group</a:t>
            </a:r>
            <a:r>
              <a:rPr lang="en-US" dirty="0">
                <a:solidFill>
                  <a:srgbClr val="FFCC00"/>
                </a:solidFill>
              </a:rPr>
              <a:t>.</a:t>
            </a:r>
          </a:p>
          <a:p>
            <a:pPr>
              <a:spcBef>
                <a:spcPct val="20000"/>
              </a:spcBef>
              <a:spcAft>
                <a:spcPct val="45000"/>
              </a:spcAft>
            </a:pPr>
            <a:r>
              <a:rPr lang="en-US" dirty="0">
                <a:solidFill>
                  <a:srgbClr val="FFCC00"/>
                </a:solidFill>
              </a:rPr>
              <a:t>Type a name for your group (here we’ve named the group “Sales Team”).</a:t>
            </a:r>
          </a:p>
          <a:p>
            <a:pPr>
              <a:spcBef>
                <a:spcPct val="20000"/>
              </a:spcBef>
              <a:spcAft>
                <a:spcPct val="45000"/>
              </a:spcAft>
            </a:pPr>
            <a:r>
              <a:rPr lang="en-US" dirty="0">
                <a:solidFill>
                  <a:srgbClr val="FFCC00"/>
                </a:solidFill>
              </a:rPr>
              <a:t>Drag each calendar (one at a time) to the group. Here we’re moving Mike Ray’s calendar from </a:t>
            </a:r>
            <a:r>
              <a:rPr lang="en-US" b="1" dirty="0">
                <a:solidFill>
                  <a:srgbClr val="FFCC00"/>
                </a:solidFill>
              </a:rPr>
              <a:t>People’s Calendars</a:t>
            </a:r>
            <a:r>
              <a:rPr lang="en-US" dirty="0">
                <a:solidFill>
                  <a:srgbClr val="FFCC00"/>
                </a:solidFill>
              </a:rPr>
              <a:t> to the new </a:t>
            </a:r>
            <a:r>
              <a:rPr lang="en-US" b="1" dirty="0">
                <a:solidFill>
                  <a:srgbClr val="FFCC00"/>
                </a:solidFill>
              </a:rPr>
              <a:t>Sales Team</a:t>
            </a:r>
            <a:r>
              <a:rPr lang="en-US" dirty="0">
                <a:solidFill>
                  <a:srgbClr val="FFCC00"/>
                </a:solidFill>
              </a:rPr>
              <a:t> group.</a:t>
            </a:r>
          </a:p>
        </p:txBody>
      </p:sp>
      <p:pic>
        <p:nvPicPr>
          <p:cNvPr id="198666" name="Picture 10" descr="Clicking Add New Group link; entering new group name, &quot;Sales Team&quot;; calendars being dragged to new group"/>
          <p:cNvPicPr>
            <a:picLocks noGrp="1" noChangeAspect="1" noChangeArrowheads="1"/>
          </p:cNvPicPr>
          <p:nvPr>
            <p:ph sz="half" idx="1"/>
          </p:nvPr>
        </p:nvPicPr>
        <p:blipFill>
          <a:blip r:embed="rId7"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841651240"/>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slide(fromTop)">
                                      <p:cBhvr>
                                        <p:cTn id="7" dur="500"/>
                                        <p:tgtEl>
                                          <p:spTgt spid="198659"/>
                                        </p:tgtEl>
                                      </p:cBhvr>
                                    </p:animEffect>
                                  </p:childTnLst>
                                </p:cTn>
                              </p:par>
                            </p:childTnLst>
                          </p:cTn>
                        </p:par>
                        <p:par>
                          <p:cTn id="8" fill="hold" nodeType="with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98660"/>
                                        </p:tgtEl>
                                        <p:attrNameLst>
                                          <p:attrName>style.visibility</p:attrName>
                                        </p:attrNameLst>
                                      </p:cBhvr>
                                      <p:to>
                                        <p:strVal val="visible"/>
                                      </p:to>
                                    </p:set>
                                    <p:animEffect transition="in" filter="dissolve">
                                      <p:cBhvr>
                                        <p:cTn id="11" dur="500"/>
                                        <p:tgtEl>
                                          <p:spTgt spid="19866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98661"/>
                                        </p:tgtEl>
                                        <p:attrNameLst>
                                          <p:attrName>style.visibility</p:attrName>
                                        </p:attrNameLst>
                                      </p:cBhvr>
                                      <p:to>
                                        <p:strVal val="visible"/>
                                      </p:to>
                                    </p:set>
                                    <p:animEffect transition="in" filter="dissolve">
                                      <p:cBhvr>
                                        <p:cTn id="15" dur="500"/>
                                        <p:tgtEl>
                                          <p:spTgt spid="19866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98662"/>
                                        </p:tgtEl>
                                        <p:attrNameLst>
                                          <p:attrName>style.visibility</p:attrName>
                                        </p:attrNameLst>
                                      </p:cBhvr>
                                      <p:to>
                                        <p:strVal val="visible"/>
                                      </p:to>
                                    </p:set>
                                    <p:animEffect transition="in" filter="dissolve">
                                      <p:cBhvr>
                                        <p:cTn id="19" dur="500"/>
                                        <p:tgtEl>
                                          <p:spTgt spid="198662"/>
                                        </p:tgtEl>
                                      </p:cBhvr>
                                    </p:animEffect>
                                  </p:childTnLst>
                                </p:cTn>
                              </p:par>
                            </p:childTnLst>
                          </p:cTn>
                        </p:par>
                        <p:par>
                          <p:cTn id="20" fill="hold" nodeType="with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98664">
                                            <p:txEl>
                                              <p:pRg st="0" end="0"/>
                                            </p:txEl>
                                          </p:spTgt>
                                        </p:tgtEl>
                                        <p:attrNameLst>
                                          <p:attrName>style.visibility</p:attrName>
                                        </p:attrNameLst>
                                      </p:cBhvr>
                                      <p:to>
                                        <p:strVal val="visible"/>
                                      </p:to>
                                    </p:set>
                                    <p:animEffect transition="in" filter="checkerboard(across)">
                                      <p:cBhvr>
                                        <p:cTn id="23" dur="500"/>
                                        <p:tgtEl>
                                          <p:spTgt spid="198664">
                                            <p:txEl>
                                              <p:pRg st="0" end="0"/>
                                            </p:txEl>
                                          </p:spTgt>
                                        </p:tgtEl>
                                      </p:cBhvr>
                                    </p:animEffect>
                                  </p:childTnLst>
                                </p:cTn>
                              </p:par>
                            </p:childTnLst>
                          </p:cTn>
                        </p:par>
                        <p:par>
                          <p:cTn id="24" fill="hold" nodeType="with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98664">
                                            <p:txEl>
                                              <p:pRg st="1" end="1"/>
                                            </p:txEl>
                                          </p:spTgt>
                                        </p:tgtEl>
                                        <p:attrNameLst>
                                          <p:attrName>style.visibility</p:attrName>
                                        </p:attrNameLst>
                                      </p:cBhvr>
                                      <p:to>
                                        <p:strVal val="visible"/>
                                      </p:to>
                                    </p:set>
                                    <p:animEffect transition="in" filter="checkerboard(across)">
                                      <p:cBhvr>
                                        <p:cTn id="27" dur="500"/>
                                        <p:tgtEl>
                                          <p:spTgt spid="198664">
                                            <p:txEl>
                                              <p:pRg st="1" end="1"/>
                                            </p:txEl>
                                          </p:spTgt>
                                        </p:tgtEl>
                                      </p:cBhvr>
                                    </p:animEffect>
                                  </p:childTnLst>
                                </p:cTn>
                              </p:par>
                            </p:childTnLst>
                          </p:cTn>
                        </p:par>
                        <p:par>
                          <p:cTn id="28" fill="hold" nodeType="with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98664">
                                            <p:txEl>
                                              <p:pRg st="2" end="2"/>
                                            </p:txEl>
                                          </p:spTgt>
                                        </p:tgtEl>
                                        <p:attrNameLst>
                                          <p:attrName>style.visibility</p:attrName>
                                        </p:attrNameLst>
                                      </p:cBhvr>
                                      <p:to>
                                        <p:strVal val="visible"/>
                                      </p:to>
                                    </p:set>
                                    <p:animEffect transition="in" filter="checkerboard(across)">
                                      <p:cBhvr>
                                        <p:cTn id="31" dur="500"/>
                                        <p:tgtEl>
                                          <p:spTgt spid="1986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autoUpdateAnimBg="0"/>
      <p:bldP spid="19866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dirty="0" smtClean="0"/>
              <a:t>Thank you for attending</a:t>
            </a:r>
            <a:endParaRPr lang="en-US" dirty="0"/>
          </a:p>
        </p:txBody>
      </p:sp>
      <p:pic>
        <p:nvPicPr>
          <p:cNvPr id="4" name="Picture 3"/>
          <p:cNvPicPr>
            <a:picLocks noChangeAspect="1"/>
          </p:cNvPicPr>
          <p:nvPr/>
        </p:nvPicPr>
        <p:blipFill>
          <a:blip r:embed="rId3" cstate="print"/>
          <a:stretch>
            <a:fillRect/>
          </a:stretch>
        </p:blipFill>
        <p:spPr>
          <a:xfrm>
            <a:off x="6397336" y="6230529"/>
            <a:ext cx="2746664" cy="627471"/>
          </a:xfrm>
          <a:prstGeom prst="rect">
            <a:avLst/>
          </a:prstGeom>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176130" name="Rectangle 2"/>
          <p:cNvSpPr>
            <a:spLocks noGrp="1" noChangeArrowheads="1"/>
          </p:cNvSpPr>
          <p:nvPr>
            <p:ph type="title"/>
          </p:nvPr>
        </p:nvSpPr>
        <p:spPr>
          <a:xfrm>
            <a:off x="239713" y="63500"/>
            <a:ext cx="8904287" cy="614363"/>
          </a:xfrm>
        </p:spPr>
        <p:txBody>
          <a:bodyPr/>
          <a:lstStyle/>
          <a:p>
            <a:r>
              <a:rPr lang="en-US"/>
              <a:t>See your calendar</a:t>
            </a:r>
          </a:p>
        </p:txBody>
      </p:sp>
      <p:sp>
        <p:nvSpPr>
          <p:cNvPr id="176131" name="Rectangle 3"/>
          <p:cNvSpPr>
            <a:spLocks noChangeArrowheads="1"/>
          </p:cNvSpPr>
          <p:nvPr/>
        </p:nvSpPr>
        <p:spPr bwMode="auto">
          <a:xfrm>
            <a:off x="6119813" y="854075"/>
            <a:ext cx="2744787"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First things first. Before you can see what’s on your calendar, you need to know how to find it.</a:t>
            </a:r>
          </a:p>
        </p:txBody>
      </p:sp>
      <p:sp>
        <p:nvSpPr>
          <p:cNvPr id="176132"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76133" name="Picture 5" descr="Calendar in Week view"/>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6134" name="Rectangle 6"/>
          <p:cNvSpPr>
            <a:spLocks noChangeArrowheads="1"/>
          </p:cNvSpPr>
          <p:nvPr/>
        </p:nvSpPr>
        <p:spPr bwMode="auto">
          <a:xfrm>
            <a:off x="242888" y="4019550"/>
            <a:ext cx="5934075" cy="614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Or you can click a date in the Date Navigator, which you’ll find at the top of the </a:t>
            </a:r>
            <a:r>
              <a:rPr lang="en-US" b="1" dirty="0">
                <a:solidFill>
                  <a:srgbClr val="FFCC00"/>
                </a:solidFill>
              </a:rPr>
              <a:t>To-Do Bar</a:t>
            </a:r>
            <a:r>
              <a:rPr lang="en-US" dirty="0">
                <a:solidFill>
                  <a:srgbClr val="FFCC00"/>
                </a:solidFill>
              </a:rPr>
              <a:t>. </a:t>
            </a:r>
          </a:p>
        </p:txBody>
      </p:sp>
      <p:pic>
        <p:nvPicPr>
          <p:cNvPr id="176135" name="Picture 7" descr="Date Navigator with entire month highlight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 y="4702175"/>
            <a:ext cx="1636713" cy="14065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6134">
                                            <p:txEl>
                                              <p:pRg st="0" end="0"/>
                                            </p:txEl>
                                          </p:spTgt>
                                        </p:tgtEl>
                                        <p:attrNameLst>
                                          <p:attrName>style.visibility</p:attrName>
                                        </p:attrNameLst>
                                      </p:cBhvr>
                                      <p:to>
                                        <p:strVal val="visible"/>
                                      </p:to>
                                    </p:set>
                                    <p:animEffect transition="in" filter="slide(fromLeft)">
                                      <p:cBhvr>
                                        <p:cTn id="7" dur="250"/>
                                        <p:tgtEl>
                                          <p:spTgt spid="176134">
                                            <p:txEl>
                                              <p:pRg st="0" end="0"/>
                                            </p:txEl>
                                          </p:spTgt>
                                        </p:tgtEl>
                                      </p:cBhvr>
                                    </p:animEffect>
                                  </p:childTnLst>
                                </p:cTn>
                              </p:par>
                            </p:childTnLst>
                          </p:cTn>
                        </p:par>
                        <p:par>
                          <p:cTn id="8" fill="hold" nodeType="afterGroup">
                            <p:stCondLst>
                              <p:cond delay="250"/>
                            </p:stCondLst>
                            <p:childTnLst>
                              <p:par>
                                <p:cTn id="9" presetID="9" presetClass="entr" presetSubtype="0" fill="hold" nodeType="afterEffect">
                                  <p:stCondLst>
                                    <p:cond delay="0"/>
                                  </p:stCondLst>
                                  <p:childTnLst>
                                    <p:set>
                                      <p:cBhvr>
                                        <p:cTn id="10" dur="1" fill="hold">
                                          <p:stCondLst>
                                            <p:cond delay="0"/>
                                          </p:stCondLst>
                                        </p:cTn>
                                        <p:tgtEl>
                                          <p:spTgt spid="176135"/>
                                        </p:tgtEl>
                                        <p:attrNameLst>
                                          <p:attrName>style.visibility</p:attrName>
                                        </p:attrNameLst>
                                      </p:cBhvr>
                                      <p:to>
                                        <p:strVal val="visible"/>
                                      </p:to>
                                    </p:set>
                                    <p:animEffect transition="in" filter="dissolve">
                                      <p:cBhvr>
                                        <p:cTn id="11" dur="25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r>
              <a:rPr lang="en-US"/>
              <a:t>Calendar basics</a:t>
            </a:r>
          </a:p>
        </p:txBody>
      </p:sp>
      <p:sp>
        <p:nvSpPr>
          <p:cNvPr id="174082" name="Rectangle 2"/>
          <p:cNvSpPr>
            <a:spLocks noGrp="1" noChangeArrowheads="1"/>
          </p:cNvSpPr>
          <p:nvPr>
            <p:ph type="title"/>
          </p:nvPr>
        </p:nvSpPr>
        <p:spPr>
          <a:xfrm>
            <a:off x="239713" y="63500"/>
            <a:ext cx="8904287" cy="614363"/>
          </a:xfrm>
        </p:spPr>
        <p:txBody>
          <a:bodyPr/>
          <a:lstStyle/>
          <a:p>
            <a:r>
              <a:rPr lang="en-US"/>
              <a:t>See your calendar</a:t>
            </a:r>
          </a:p>
        </p:txBody>
      </p:sp>
      <p:sp>
        <p:nvSpPr>
          <p:cNvPr id="17408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Once you’re looking at your calendar, you can use the buttons at the top of the window to show or hide detail. </a:t>
            </a:r>
          </a:p>
          <a:p>
            <a:pPr>
              <a:spcAft>
                <a:spcPct val="75000"/>
              </a:spcAft>
            </a:pPr>
            <a:endParaRPr lang="en-US" sz="2000" dirty="0"/>
          </a:p>
        </p:txBody>
      </p:sp>
      <p:graphicFrame>
        <p:nvGraphicFramePr>
          <p:cNvPr id="174084" name="Object 4"/>
          <p:cNvGraphicFramePr>
            <a:graphicFrameLocks noChangeAspect="1"/>
          </p:cNvGraphicFramePr>
          <p:nvPr/>
        </p:nvGraphicFramePr>
        <p:xfrm>
          <a:off x="339725" y="4459288"/>
          <a:ext cx="269875" cy="303212"/>
        </p:xfrm>
        <a:graphic>
          <a:graphicData uri="http://schemas.openxmlformats.org/presentationml/2006/ole">
            <p:oleObj spid="_x0000_s174202" name="Visio" r:id="rId4" imgW="270231" imgH="303063" progId="">
              <p:embed/>
            </p:oleObj>
          </a:graphicData>
        </a:graphic>
      </p:graphicFrame>
      <p:graphicFrame>
        <p:nvGraphicFramePr>
          <p:cNvPr id="174085" name="Object 5"/>
          <p:cNvGraphicFramePr>
            <a:graphicFrameLocks noChangeAspect="1"/>
          </p:cNvGraphicFramePr>
          <p:nvPr/>
        </p:nvGraphicFramePr>
        <p:xfrm>
          <a:off x="339725" y="4849813"/>
          <a:ext cx="269875" cy="303212"/>
        </p:xfrm>
        <a:graphic>
          <a:graphicData uri="http://schemas.openxmlformats.org/presentationml/2006/ole">
            <p:oleObj spid="_x0000_s174203" name="Visio" r:id="rId5" imgW="270231" imgH="303063" progId="">
              <p:embed/>
            </p:oleObj>
          </a:graphicData>
        </a:graphic>
      </p:graphicFrame>
      <p:graphicFrame>
        <p:nvGraphicFramePr>
          <p:cNvPr id="174086" name="Object 6"/>
          <p:cNvGraphicFramePr>
            <a:graphicFrameLocks noChangeAspect="1"/>
          </p:cNvGraphicFramePr>
          <p:nvPr/>
        </p:nvGraphicFramePr>
        <p:xfrm>
          <a:off x="339725" y="5522913"/>
          <a:ext cx="269875" cy="303212"/>
        </p:xfrm>
        <a:graphic>
          <a:graphicData uri="http://schemas.openxmlformats.org/presentationml/2006/ole">
            <p:oleObj spid="_x0000_s174204" name="Visio" r:id="rId6" imgW="270231" imgH="303063" progId="">
              <p:embed/>
            </p:oleObj>
          </a:graphicData>
        </a:graphic>
      </p:graphicFrame>
      <p:sp>
        <p:nvSpPr>
          <p:cNvPr id="174087"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4088" name="Rectangle 8"/>
          <p:cNvSpPr>
            <a:spLocks noChangeArrowheads="1"/>
          </p:cNvSpPr>
          <p:nvPr/>
        </p:nvSpPr>
        <p:spPr bwMode="auto">
          <a:xfrm>
            <a:off x="676275" y="4425950"/>
            <a:ext cx="5940425" cy="171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25000"/>
              </a:spcAft>
            </a:pPr>
            <a:r>
              <a:rPr lang="en-US" dirty="0">
                <a:solidFill>
                  <a:srgbClr val="FFCC00"/>
                </a:solidFill>
              </a:rPr>
              <a:t>You click </a:t>
            </a:r>
            <a:r>
              <a:rPr lang="en-US" b="1" dirty="0">
                <a:solidFill>
                  <a:srgbClr val="FFCC00"/>
                </a:solidFill>
              </a:rPr>
              <a:t>Day</a:t>
            </a:r>
            <a:r>
              <a:rPr lang="en-US" dirty="0">
                <a:solidFill>
                  <a:srgbClr val="FFCC00"/>
                </a:solidFill>
              </a:rPr>
              <a:t>, </a:t>
            </a:r>
            <a:r>
              <a:rPr lang="en-US" b="1" dirty="0">
                <a:solidFill>
                  <a:srgbClr val="FFCC00"/>
                </a:solidFill>
              </a:rPr>
              <a:t>Week</a:t>
            </a:r>
            <a:r>
              <a:rPr lang="en-US" dirty="0">
                <a:solidFill>
                  <a:srgbClr val="FFCC00"/>
                </a:solidFill>
              </a:rPr>
              <a:t>, or </a:t>
            </a:r>
            <a:r>
              <a:rPr lang="en-US" b="1" dirty="0">
                <a:solidFill>
                  <a:srgbClr val="FFCC00"/>
                </a:solidFill>
              </a:rPr>
              <a:t>Month</a:t>
            </a:r>
            <a:r>
              <a:rPr lang="en-US" dirty="0">
                <a:solidFill>
                  <a:srgbClr val="FFCC00"/>
                </a:solidFill>
              </a:rPr>
              <a:t> to quickly switch views.</a:t>
            </a:r>
          </a:p>
          <a:p>
            <a:pPr>
              <a:spcBef>
                <a:spcPct val="20000"/>
              </a:spcBef>
              <a:spcAft>
                <a:spcPct val="25000"/>
              </a:spcAft>
            </a:pPr>
            <a:r>
              <a:rPr lang="en-US" b="1" dirty="0">
                <a:solidFill>
                  <a:srgbClr val="FFCC00"/>
                </a:solidFill>
              </a:rPr>
              <a:t>Forward</a:t>
            </a:r>
            <a:r>
              <a:rPr lang="en-US" dirty="0">
                <a:solidFill>
                  <a:srgbClr val="FFCC00"/>
                </a:solidFill>
              </a:rPr>
              <a:t> and </a:t>
            </a:r>
            <a:r>
              <a:rPr lang="en-US" b="1" dirty="0">
                <a:solidFill>
                  <a:srgbClr val="FFCC00"/>
                </a:solidFill>
              </a:rPr>
              <a:t>Back</a:t>
            </a:r>
            <a:r>
              <a:rPr lang="en-US" dirty="0">
                <a:solidFill>
                  <a:srgbClr val="FFCC00"/>
                </a:solidFill>
              </a:rPr>
              <a:t> buttons allow you to easily move through your calendar.</a:t>
            </a:r>
          </a:p>
          <a:p>
            <a:pPr>
              <a:spcBef>
                <a:spcPct val="20000"/>
              </a:spcBef>
              <a:spcAft>
                <a:spcPct val="25000"/>
              </a:spcAft>
            </a:pPr>
            <a:r>
              <a:rPr lang="en-US" dirty="0">
                <a:solidFill>
                  <a:srgbClr val="FFCC00"/>
                </a:solidFill>
              </a:rPr>
              <a:t>More buttons let you show or hide days or detail, depending on your view. </a:t>
            </a:r>
            <a:endParaRPr lang="en-US" b="1" dirty="0">
              <a:solidFill>
                <a:srgbClr val="FFCC00"/>
              </a:solidFill>
            </a:endParaRPr>
          </a:p>
        </p:txBody>
      </p:sp>
      <p:sp>
        <p:nvSpPr>
          <p:cNvPr id="174089" name="Rectangle 9"/>
          <p:cNvSpPr>
            <a:spLocks noChangeArrowheads="1"/>
          </p:cNvSpPr>
          <p:nvPr/>
        </p:nvSpPr>
        <p:spPr bwMode="auto">
          <a:xfrm>
            <a:off x="277813" y="3994150"/>
            <a:ext cx="5926137" cy="29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dirty="0">
                <a:solidFill>
                  <a:srgbClr val="FFCC00"/>
                </a:solidFill>
              </a:rPr>
              <a:t>The picture shows the options:</a:t>
            </a:r>
          </a:p>
        </p:txBody>
      </p:sp>
      <p:pic>
        <p:nvPicPr>
          <p:cNvPr id="174090" name="Picture 10" descr="Calendar in Week view"/>
          <p:cNvPicPr>
            <a:picLocks noGrp="1" noChangeAspect="1" noChangeArrowheads="1"/>
          </p:cNvPicPr>
          <p:nvPr>
            <p:ph sz="half" idx="1"/>
          </p:nvPr>
        </p:nvPicPr>
        <p:blipFill>
          <a:blip r:embed="rId7"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4083"/>
                                        </p:tgtEl>
                                        <p:attrNameLst>
                                          <p:attrName>style.visibility</p:attrName>
                                        </p:attrNameLst>
                                      </p:cBhvr>
                                      <p:to>
                                        <p:strVal val="visible"/>
                                      </p:to>
                                    </p:set>
                                    <p:animEffect transition="in" filter="slide(fromTop)">
                                      <p:cBhvr>
                                        <p:cTn id="7" dur="500"/>
                                        <p:tgtEl>
                                          <p:spTgt spid="174083"/>
                                        </p:tgtEl>
                                      </p:cBhvr>
                                    </p:animEffect>
                                  </p:childTnLst>
                                </p:cTn>
                              </p:par>
                            </p:childTnLst>
                          </p:cTn>
                        </p:par>
                        <p:par>
                          <p:cTn id="8" fill="hold" nodeType="with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4089">
                                            <p:txEl>
                                              <p:pRg st="0" end="0"/>
                                            </p:txEl>
                                          </p:spTgt>
                                        </p:tgtEl>
                                        <p:attrNameLst>
                                          <p:attrName>style.visibility</p:attrName>
                                        </p:attrNameLst>
                                      </p:cBhvr>
                                      <p:to>
                                        <p:strVal val="visible"/>
                                      </p:to>
                                    </p:set>
                                    <p:animEffect transition="in" filter="slide(fromLeft)">
                                      <p:cBhvr>
                                        <p:cTn id="11" dur="250"/>
                                        <p:tgtEl>
                                          <p:spTgt spid="174089">
                                            <p:txEl>
                                              <p:pRg st="0" end="0"/>
                                            </p:txEl>
                                          </p:spTgt>
                                        </p:tgtEl>
                                      </p:cBhvr>
                                    </p:animEffect>
                                  </p:childTnLst>
                                </p:cTn>
                              </p:par>
                            </p:childTnLst>
                          </p:cTn>
                        </p:par>
                        <p:par>
                          <p:cTn id="12" fill="hold" nodeType="withGroup">
                            <p:stCondLst>
                              <p:cond delay="750"/>
                            </p:stCondLst>
                            <p:childTnLst>
                              <p:par>
                                <p:cTn id="13" presetID="9" presetClass="entr" presetSubtype="0" fill="hold" nodeType="afterEffect">
                                  <p:stCondLst>
                                    <p:cond delay="0"/>
                                  </p:stCondLst>
                                  <p:childTnLst>
                                    <p:set>
                                      <p:cBhvr>
                                        <p:cTn id="14" dur="1" fill="hold">
                                          <p:stCondLst>
                                            <p:cond delay="0"/>
                                          </p:stCondLst>
                                        </p:cTn>
                                        <p:tgtEl>
                                          <p:spTgt spid="174084"/>
                                        </p:tgtEl>
                                        <p:attrNameLst>
                                          <p:attrName>style.visibility</p:attrName>
                                        </p:attrNameLst>
                                      </p:cBhvr>
                                      <p:to>
                                        <p:strVal val="visible"/>
                                      </p:to>
                                    </p:set>
                                    <p:animEffect transition="in" filter="dissolve">
                                      <p:cBhvr>
                                        <p:cTn id="15" dur="500"/>
                                        <p:tgtEl>
                                          <p:spTgt spid="174084"/>
                                        </p:tgtEl>
                                      </p:cBhvr>
                                    </p:animEffect>
                                  </p:childTnLst>
                                </p:cTn>
                              </p:par>
                            </p:childTnLst>
                          </p:cTn>
                        </p:par>
                        <p:par>
                          <p:cTn id="16" fill="hold" nodeType="afterGroup">
                            <p:stCondLst>
                              <p:cond delay="1250"/>
                            </p:stCondLst>
                            <p:childTnLst>
                              <p:par>
                                <p:cTn id="17" presetID="9" presetClass="entr" presetSubtype="0" fill="hold" nodeType="afterEffect">
                                  <p:stCondLst>
                                    <p:cond delay="0"/>
                                  </p:stCondLst>
                                  <p:childTnLst>
                                    <p:set>
                                      <p:cBhvr>
                                        <p:cTn id="18" dur="1" fill="hold">
                                          <p:stCondLst>
                                            <p:cond delay="0"/>
                                          </p:stCondLst>
                                        </p:cTn>
                                        <p:tgtEl>
                                          <p:spTgt spid="174085"/>
                                        </p:tgtEl>
                                        <p:attrNameLst>
                                          <p:attrName>style.visibility</p:attrName>
                                        </p:attrNameLst>
                                      </p:cBhvr>
                                      <p:to>
                                        <p:strVal val="visible"/>
                                      </p:to>
                                    </p:set>
                                    <p:animEffect transition="in" filter="dissolve">
                                      <p:cBhvr>
                                        <p:cTn id="19" dur="500"/>
                                        <p:tgtEl>
                                          <p:spTgt spid="174085"/>
                                        </p:tgtEl>
                                      </p:cBhvr>
                                    </p:animEffect>
                                  </p:childTnLst>
                                </p:cTn>
                              </p:par>
                            </p:childTnLst>
                          </p:cTn>
                        </p:par>
                        <p:par>
                          <p:cTn id="20" fill="hold" nodeType="afterGroup">
                            <p:stCondLst>
                              <p:cond delay="1750"/>
                            </p:stCondLst>
                            <p:childTnLst>
                              <p:par>
                                <p:cTn id="21" presetID="9" presetClass="entr" presetSubtype="0" fill="hold" nodeType="afterEffect">
                                  <p:stCondLst>
                                    <p:cond delay="0"/>
                                  </p:stCondLst>
                                  <p:childTnLst>
                                    <p:set>
                                      <p:cBhvr>
                                        <p:cTn id="22" dur="1" fill="hold">
                                          <p:stCondLst>
                                            <p:cond delay="0"/>
                                          </p:stCondLst>
                                        </p:cTn>
                                        <p:tgtEl>
                                          <p:spTgt spid="174086"/>
                                        </p:tgtEl>
                                        <p:attrNameLst>
                                          <p:attrName>style.visibility</p:attrName>
                                        </p:attrNameLst>
                                      </p:cBhvr>
                                      <p:to>
                                        <p:strVal val="visible"/>
                                      </p:to>
                                    </p:set>
                                    <p:animEffect transition="in" filter="dissolve">
                                      <p:cBhvr>
                                        <p:cTn id="23" dur="500"/>
                                        <p:tgtEl>
                                          <p:spTgt spid="174086"/>
                                        </p:tgtEl>
                                      </p:cBhvr>
                                    </p:animEffect>
                                  </p:childTnLst>
                                </p:cTn>
                              </p:par>
                            </p:childTnLst>
                          </p:cTn>
                        </p:par>
                        <p:par>
                          <p:cTn id="24" fill="hold">
                            <p:stCondLst>
                              <p:cond delay="2250"/>
                            </p:stCondLst>
                            <p:childTnLst>
                              <p:par>
                                <p:cTn id="25" presetID="5" presetClass="entr" presetSubtype="10" fill="hold" grpId="0" nodeType="afterEffect">
                                  <p:stCondLst>
                                    <p:cond delay="0"/>
                                  </p:stCondLst>
                                  <p:childTnLst>
                                    <p:set>
                                      <p:cBhvr>
                                        <p:cTn id="26" dur="1" fill="hold">
                                          <p:stCondLst>
                                            <p:cond delay="0"/>
                                          </p:stCondLst>
                                        </p:cTn>
                                        <p:tgtEl>
                                          <p:spTgt spid="174088">
                                            <p:txEl>
                                              <p:pRg st="0" end="0"/>
                                            </p:txEl>
                                          </p:spTgt>
                                        </p:tgtEl>
                                        <p:attrNameLst>
                                          <p:attrName>style.visibility</p:attrName>
                                        </p:attrNameLst>
                                      </p:cBhvr>
                                      <p:to>
                                        <p:strVal val="visible"/>
                                      </p:to>
                                    </p:set>
                                    <p:animEffect transition="in" filter="checkerboard(across)">
                                      <p:cBhvr>
                                        <p:cTn id="27" dur="250"/>
                                        <p:tgtEl>
                                          <p:spTgt spid="174088">
                                            <p:txEl>
                                              <p:pRg st="0" end="0"/>
                                            </p:txEl>
                                          </p:spTgt>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74088">
                                            <p:txEl>
                                              <p:pRg st="1" end="1"/>
                                            </p:txEl>
                                          </p:spTgt>
                                        </p:tgtEl>
                                        <p:attrNameLst>
                                          <p:attrName>style.visibility</p:attrName>
                                        </p:attrNameLst>
                                      </p:cBhvr>
                                      <p:to>
                                        <p:strVal val="visible"/>
                                      </p:to>
                                    </p:set>
                                    <p:animEffect transition="in" filter="checkerboard(across)">
                                      <p:cBhvr>
                                        <p:cTn id="31" dur="250"/>
                                        <p:tgtEl>
                                          <p:spTgt spid="174088">
                                            <p:txEl>
                                              <p:pRg st="1" end="1"/>
                                            </p:txEl>
                                          </p:spTgt>
                                        </p:tgtEl>
                                      </p:cBhvr>
                                    </p:animEffect>
                                  </p:childTnLst>
                                </p:cTn>
                              </p:par>
                            </p:childTnLst>
                          </p:cTn>
                        </p:par>
                        <p:par>
                          <p:cTn id="32" fill="hold">
                            <p:stCondLst>
                              <p:cond delay="2750"/>
                            </p:stCondLst>
                            <p:childTnLst>
                              <p:par>
                                <p:cTn id="33" presetID="5" presetClass="entr" presetSubtype="10" fill="hold" grpId="0" nodeType="afterEffect">
                                  <p:stCondLst>
                                    <p:cond delay="0"/>
                                  </p:stCondLst>
                                  <p:childTnLst>
                                    <p:set>
                                      <p:cBhvr>
                                        <p:cTn id="34" dur="1" fill="hold">
                                          <p:stCondLst>
                                            <p:cond delay="0"/>
                                          </p:stCondLst>
                                        </p:cTn>
                                        <p:tgtEl>
                                          <p:spTgt spid="174088">
                                            <p:txEl>
                                              <p:pRg st="2" end="2"/>
                                            </p:txEl>
                                          </p:spTgt>
                                        </p:tgtEl>
                                        <p:attrNameLst>
                                          <p:attrName>style.visibility</p:attrName>
                                        </p:attrNameLst>
                                      </p:cBhvr>
                                      <p:to>
                                        <p:strVal val="visible"/>
                                      </p:to>
                                    </p:set>
                                    <p:animEffect transition="in" filter="checkerboard(across)">
                                      <p:cBhvr>
                                        <p:cTn id="35" dur="250"/>
                                        <p:tgtEl>
                                          <p:spTgt spid="1740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P spid="174088" grpId="0" build="p" autoUpdateAnimBg="0"/>
      <p:bldP spid="17408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r>
              <a:rPr lang="en-US"/>
              <a:t>Calendar basics</a:t>
            </a:r>
          </a:p>
        </p:txBody>
      </p:sp>
      <p:sp>
        <p:nvSpPr>
          <p:cNvPr id="178178" name="Rectangle 2"/>
          <p:cNvSpPr>
            <a:spLocks noGrp="1" noChangeArrowheads="1"/>
          </p:cNvSpPr>
          <p:nvPr>
            <p:ph type="title"/>
          </p:nvPr>
        </p:nvSpPr>
        <p:spPr>
          <a:xfrm>
            <a:off x="239713" y="63500"/>
            <a:ext cx="8904287" cy="614363"/>
          </a:xfrm>
        </p:spPr>
        <p:txBody>
          <a:bodyPr/>
          <a:lstStyle/>
          <a:p>
            <a:r>
              <a:rPr lang="en-US"/>
              <a:t>Know your choices</a:t>
            </a:r>
          </a:p>
        </p:txBody>
      </p:sp>
      <p:sp>
        <p:nvSpPr>
          <p:cNvPr id="178179"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Now that you see your calendar, you can start scheduling. </a:t>
            </a:r>
          </a:p>
          <a:p>
            <a:pPr>
              <a:spcAft>
                <a:spcPct val="75000"/>
              </a:spcAft>
            </a:pPr>
            <a:r>
              <a:rPr lang="en-US" sz="2000" dirty="0"/>
              <a:t>Understanding the four different types of calendar entry will help you do this as effectively as possible.</a:t>
            </a:r>
          </a:p>
        </p:txBody>
      </p:sp>
      <p:graphicFrame>
        <p:nvGraphicFramePr>
          <p:cNvPr id="178180" name="Object 4"/>
          <p:cNvGraphicFramePr>
            <a:graphicFrameLocks noChangeAspect="1"/>
          </p:cNvGraphicFramePr>
          <p:nvPr/>
        </p:nvGraphicFramePr>
        <p:xfrm>
          <a:off x="339725" y="4059238"/>
          <a:ext cx="269875" cy="303212"/>
        </p:xfrm>
        <a:graphic>
          <a:graphicData uri="http://schemas.openxmlformats.org/presentationml/2006/ole">
            <p:oleObj spid="_x0000_s178262" name="Visio" r:id="rId4" imgW="270231" imgH="303063" progId="">
              <p:embed/>
            </p:oleObj>
          </a:graphicData>
        </a:graphic>
      </p:graphicFrame>
      <p:graphicFrame>
        <p:nvGraphicFramePr>
          <p:cNvPr id="178181" name="Object 5"/>
          <p:cNvGraphicFramePr>
            <a:graphicFrameLocks noChangeAspect="1"/>
          </p:cNvGraphicFramePr>
          <p:nvPr/>
        </p:nvGraphicFramePr>
        <p:xfrm>
          <a:off x="339725" y="4773613"/>
          <a:ext cx="269875" cy="303212"/>
        </p:xfrm>
        <a:graphic>
          <a:graphicData uri="http://schemas.openxmlformats.org/presentationml/2006/ole">
            <p:oleObj spid="_x0000_s178263" name="Visio" r:id="rId5" imgW="270231" imgH="303063" progId="">
              <p:embed/>
            </p:oleObj>
          </a:graphicData>
        </a:graphic>
      </p:graphicFrame>
      <p:sp>
        <p:nvSpPr>
          <p:cNvPr id="178183" name="Line 7"/>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78185" name="Rectangle 9"/>
          <p:cNvSpPr>
            <a:spLocks noChangeArrowheads="1"/>
          </p:cNvSpPr>
          <p:nvPr/>
        </p:nvSpPr>
        <p:spPr bwMode="auto">
          <a:xfrm>
            <a:off x="676275" y="4025900"/>
            <a:ext cx="5940425" cy="164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b="1" dirty="0">
                <a:solidFill>
                  <a:srgbClr val="FFCC00"/>
                </a:solidFill>
              </a:rPr>
              <a:t>Appointment</a:t>
            </a:r>
            <a:r>
              <a:rPr lang="en-US" dirty="0">
                <a:solidFill>
                  <a:srgbClr val="FFCC00"/>
                </a:solidFill>
              </a:rPr>
              <a:t>. An appointment is an activity that involves only you, at a scheduled time. </a:t>
            </a:r>
          </a:p>
          <a:p>
            <a:pPr>
              <a:spcBef>
                <a:spcPct val="20000"/>
              </a:spcBef>
              <a:spcAft>
                <a:spcPct val="45000"/>
              </a:spcAft>
            </a:pPr>
            <a:r>
              <a:rPr lang="en-US" b="1" dirty="0">
                <a:solidFill>
                  <a:srgbClr val="FFCC00"/>
                </a:solidFill>
              </a:rPr>
              <a:t>Meeting</a:t>
            </a:r>
            <a:r>
              <a:rPr lang="en-US" dirty="0">
                <a:solidFill>
                  <a:srgbClr val="FFCC00"/>
                </a:solidFill>
              </a:rPr>
              <a:t>. A meeting also occurs at a scheduled time. But you invite other people by using a meeting request that’s sent via e-mail. </a:t>
            </a:r>
            <a:endParaRPr lang="en-US" b="1" dirty="0">
              <a:solidFill>
                <a:srgbClr val="FFCC00"/>
              </a:solidFill>
            </a:endParaRPr>
          </a:p>
        </p:txBody>
      </p:sp>
      <p:pic>
        <p:nvPicPr>
          <p:cNvPr id="178187" name="Picture 11" descr="Entries in calendar"/>
          <p:cNvPicPr>
            <a:picLocks noGrp="1" noChangeAspect="1" noChangeArrowheads="1"/>
          </p:cNvPicPr>
          <p:nvPr>
            <p:ph sz="half" idx="1"/>
          </p:nvPr>
        </p:nvPicPr>
        <p:blipFill>
          <a:blip r:embed="rId6"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78187"/>
                                        </p:tgtEl>
                                        <p:attrNameLst>
                                          <p:attrName>style.visibility</p:attrName>
                                        </p:attrNameLst>
                                      </p:cBhvr>
                                      <p:to>
                                        <p:strVal val="visible"/>
                                      </p:to>
                                    </p:set>
                                    <p:animEffect transition="in" filter="slide(fromTop)">
                                      <p:cBhvr>
                                        <p:cTn id="7" dur="250"/>
                                        <p:tgtEl>
                                          <p:spTgt spid="178187"/>
                                        </p:tgtEl>
                                      </p:cBhvr>
                                    </p:animEffect>
                                  </p:childTnLst>
                                </p:cTn>
                              </p:par>
                            </p:childTnLst>
                          </p:cTn>
                        </p:par>
                        <p:par>
                          <p:cTn id="8" fill="hold" nodeType="withGroup">
                            <p:stCondLst>
                              <p:cond delay="250"/>
                            </p:stCondLst>
                            <p:childTnLst>
                              <p:par>
                                <p:cTn id="9" presetID="12" presetClass="entr" presetSubtype="1" fill="hold" grpId="0" nodeType="after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animEffect transition="in" filter="slide(fromTop)">
                                      <p:cBhvr>
                                        <p:cTn id="11" dur="250"/>
                                        <p:tgtEl>
                                          <p:spTgt spid="178179">
                                            <p:txEl>
                                              <p:pRg st="0" end="0"/>
                                            </p:txEl>
                                          </p:spTgt>
                                        </p:tgtEl>
                                      </p:cBhvr>
                                    </p:animEffect>
                                  </p:childTnLst>
                                </p:cTn>
                              </p:par>
                            </p:childTnLst>
                          </p:cTn>
                        </p:par>
                        <p:par>
                          <p:cTn id="12" fill="hold" nodeType="withGroup">
                            <p:stCondLst>
                              <p:cond delay="500"/>
                            </p:stCondLst>
                            <p:childTnLst>
                              <p:par>
                                <p:cTn id="13" presetID="12" presetClass="entr" presetSubtype="1" fill="hold" grpId="0" nodeType="afterEffect">
                                  <p:stCondLst>
                                    <p:cond delay="0"/>
                                  </p:stCondLst>
                                  <p:childTnLst>
                                    <p:set>
                                      <p:cBhvr>
                                        <p:cTn id="14" dur="1" fill="hold">
                                          <p:stCondLst>
                                            <p:cond delay="0"/>
                                          </p:stCondLst>
                                        </p:cTn>
                                        <p:tgtEl>
                                          <p:spTgt spid="178179">
                                            <p:txEl>
                                              <p:pRg st="1" end="1"/>
                                            </p:txEl>
                                          </p:spTgt>
                                        </p:tgtEl>
                                        <p:attrNameLst>
                                          <p:attrName>style.visibility</p:attrName>
                                        </p:attrNameLst>
                                      </p:cBhvr>
                                      <p:to>
                                        <p:strVal val="visible"/>
                                      </p:to>
                                    </p:set>
                                    <p:animEffect transition="in" filter="slide(fromTop)">
                                      <p:cBhvr>
                                        <p:cTn id="15" dur="250"/>
                                        <p:tgtEl>
                                          <p:spTgt spid="178179">
                                            <p:txEl>
                                              <p:pRg st="1" end="1"/>
                                            </p:txEl>
                                          </p:spTgt>
                                        </p:tgtEl>
                                      </p:cBhvr>
                                    </p:animEffect>
                                  </p:childTnLst>
                                </p:cTn>
                              </p:par>
                            </p:childTnLst>
                          </p:cTn>
                        </p:par>
                        <p:par>
                          <p:cTn id="16" fill="hold" nodeType="withGroup">
                            <p:stCondLst>
                              <p:cond delay="750"/>
                            </p:stCondLst>
                            <p:childTnLst>
                              <p:par>
                                <p:cTn id="17" presetID="9" presetClass="entr" presetSubtype="0" fill="hold" nodeType="afterEffect">
                                  <p:stCondLst>
                                    <p:cond delay="0"/>
                                  </p:stCondLst>
                                  <p:childTnLst>
                                    <p:set>
                                      <p:cBhvr>
                                        <p:cTn id="18" dur="1" fill="hold">
                                          <p:stCondLst>
                                            <p:cond delay="0"/>
                                          </p:stCondLst>
                                        </p:cTn>
                                        <p:tgtEl>
                                          <p:spTgt spid="178180"/>
                                        </p:tgtEl>
                                        <p:attrNameLst>
                                          <p:attrName>style.visibility</p:attrName>
                                        </p:attrNameLst>
                                      </p:cBhvr>
                                      <p:to>
                                        <p:strVal val="visible"/>
                                      </p:to>
                                    </p:set>
                                    <p:animEffect transition="in" filter="dissolve">
                                      <p:cBhvr>
                                        <p:cTn id="19" dur="500"/>
                                        <p:tgtEl>
                                          <p:spTgt spid="178180"/>
                                        </p:tgtEl>
                                      </p:cBhvr>
                                    </p:animEffect>
                                  </p:childTnLst>
                                </p:cTn>
                              </p:par>
                            </p:childTnLst>
                          </p:cTn>
                        </p:par>
                        <p:par>
                          <p:cTn id="20" fill="hold" nodeType="afterGroup">
                            <p:stCondLst>
                              <p:cond delay="1250"/>
                            </p:stCondLst>
                            <p:childTnLst>
                              <p:par>
                                <p:cTn id="21" presetID="9" presetClass="entr" presetSubtype="0" fill="hold" nodeType="afterEffect">
                                  <p:stCondLst>
                                    <p:cond delay="0"/>
                                  </p:stCondLst>
                                  <p:childTnLst>
                                    <p:set>
                                      <p:cBhvr>
                                        <p:cTn id="22" dur="1" fill="hold">
                                          <p:stCondLst>
                                            <p:cond delay="0"/>
                                          </p:stCondLst>
                                        </p:cTn>
                                        <p:tgtEl>
                                          <p:spTgt spid="178181"/>
                                        </p:tgtEl>
                                        <p:attrNameLst>
                                          <p:attrName>style.visibility</p:attrName>
                                        </p:attrNameLst>
                                      </p:cBhvr>
                                      <p:to>
                                        <p:strVal val="visible"/>
                                      </p:to>
                                    </p:set>
                                    <p:animEffect transition="in" filter="dissolve">
                                      <p:cBhvr>
                                        <p:cTn id="23" dur="500"/>
                                        <p:tgtEl>
                                          <p:spTgt spid="178181"/>
                                        </p:tgtEl>
                                      </p:cBhvr>
                                    </p:animEffect>
                                  </p:childTnLst>
                                </p:cTn>
                              </p:par>
                            </p:childTnLst>
                          </p:cTn>
                        </p:par>
                        <p:par>
                          <p:cTn id="24" fill="hold" nodeType="withGroup">
                            <p:stCondLst>
                              <p:cond delay="1750"/>
                            </p:stCondLst>
                            <p:childTnLst>
                              <p:par>
                                <p:cTn id="25" presetID="5" presetClass="entr" presetSubtype="10" fill="hold" grpId="0" nodeType="afterEffect">
                                  <p:stCondLst>
                                    <p:cond delay="0"/>
                                  </p:stCondLst>
                                  <p:childTnLst>
                                    <p:set>
                                      <p:cBhvr>
                                        <p:cTn id="26" dur="1" fill="hold">
                                          <p:stCondLst>
                                            <p:cond delay="0"/>
                                          </p:stCondLst>
                                        </p:cTn>
                                        <p:tgtEl>
                                          <p:spTgt spid="178185">
                                            <p:txEl>
                                              <p:pRg st="0" end="0"/>
                                            </p:txEl>
                                          </p:spTgt>
                                        </p:tgtEl>
                                        <p:attrNameLst>
                                          <p:attrName>style.visibility</p:attrName>
                                        </p:attrNameLst>
                                      </p:cBhvr>
                                      <p:to>
                                        <p:strVal val="visible"/>
                                      </p:to>
                                    </p:set>
                                    <p:animEffect transition="in" filter="checkerboard(across)">
                                      <p:cBhvr>
                                        <p:cTn id="27" dur="500"/>
                                        <p:tgtEl>
                                          <p:spTgt spid="178185">
                                            <p:txEl>
                                              <p:pRg st="0" end="0"/>
                                            </p:txEl>
                                          </p:spTgt>
                                        </p:tgtEl>
                                      </p:cBhvr>
                                    </p:animEffect>
                                  </p:childTnLst>
                                </p:cTn>
                              </p:par>
                            </p:childTnLst>
                          </p:cTn>
                        </p:par>
                        <p:par>
                          <p:cTn id="28" fill="hold" nodeType="withGroup">
                            <p:stCondLst>
                              <p:cond delay="2250"/>
                            </p:stCondLst>
                            <p:childTnLst>
                              <p:par>
                                <p:cTn id="29" presetID="5" presetClass="entr" presetSubtype="10" fill="hold" grpId="0" nodeType="afterEffect">
                                  <p:stCondLst>
                                    <p:cond delay="0"/>
                                  </p:stCondLst>
                                  <p:childTnLst>
                                    <p:set>
                                      <p:cBhvr>
                                        <p:cTn id="30" dur="1" fill="hold">
                                          <p:stCondLst>
                                            <p:cond delay="0"/>
                                          </p:stCondLst>
                                        </p:cTn>
                                        <p:tgtEl>
                                          <p:spTgt spid="178185">
                                            <p:txEl>
                                              <p:pRg st="1" end="1"/>
                                            </p:txEl>
                                          </p:spTgt>
                                        </p:tgtEl>
                                        <p:attrNameLst>
                                          <p:attrName>style.visibility</p:attrName>
                                        </p:attrNameLst>
                                      </p:cBhvr>
                                      <p:to>
                                        <p:strVal val="visible"/>
                                      </p:to>
                                    </p:set>
                                    <p:animEffect transition="in" filter="checkerboard(across)">
                                      <p:cBhvr>
                                        <p:cTn id="31" dur="500"/>
                                        <p:tgtEl>
                                          <p:spTgt spid="1781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P spid="17818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182274" name="Rectangle 2"/>
          <p:cNvSpPr>
            <a:spLocks noGrp="1" noChangeArrowheads="1"/>
          </p:cNvSpPr>
          <p:nvPr>
            <p:ph type="title"/>
          </p:nvPr>
        </p:nvSpPr>
        <p:spPr>
          <a:xfrm>
            <a:off x="239713" y="63500"/>
            <a:ext cx="8904287" cy="614363"/>
          </a:xfrm>
        </p:spPr>
        <p:txBody>
          <a:bodyPr/>
          <a:lstStyle/>
          <a:p>
            <a:r>
              <a:rPr lang="en-US"/>
              <a:t>Know your choices</a:t>
            </a:r>
          </a:p>
        </p:txBody>
      </p:sp>
      <p:sp>
        <p:nvSpPr>
          <p:cNvPr id="182275"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Now that you see your calendar, you can start scheduling. </a:t>
            </a:r>
          </a:p>
          <a:p>
            <a:pPr>
              <a:spcAft>
                <a:spcPct val="75000"/>
              </a:spcAft>
            </a:pPr>
            <a:r>
              <a:rPr lang="en-US" sz="2000" dirty="0"/>
              <a:t>Understanding the four different types of calendar entry will help you do this as effectively as possible.</a:t>
            </a:r>
          </a:p>
        </p:txBody>
      </p:sp>
      <p:sp>
        <p:nvSpPr>
          <p:cNvPr id="182278" name="Line 6"/>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2279" name="Rectangle 7"/>
          <p:cNvSpPr>
            <a:spLocks noChangeArrowheads="1"/>
          </p:cNvSpPr>
          <p:nvPr/>
        </p:nvSpPr>
        <p:spPr bwMode="auto">
          <a:xfrm>
            <a:off x="676275" y="4025900"/>
            <a:ext cx="59404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b="1" dirty="0">
                <a:solidFill>
                  <a:srgbClr val="FFCC00"/>
                </a:solidFill>
              </a:rPr>
              <a:t>Event</a:t>
            </a:r>
            <a:r>
              <a:rPr lang="en-US" dirty="0">
                <a:solidFill>
                  <a:srgbClr val="FFCC00"/>
                </a:solidFill>
              </a:rPr>
              <a:t>. An event is an activity that lasts all day long. Unlike an appointment or meeting, an event doesn’t block out time in your calendar. So you can still have other entries appear in your schedule for that day. </a:t>
            </a:r>
            <a:endParaRPr lang="en-US" b="1" dirty="0">
              <a:solidFill>
                <a:srgbClr val="FFCC00"/>
              </a:solidFill>
            </a:endParaRPr>
          </a:p>
        </p:txBody>
      </p:sp>
      <p:pic>
        <p:nvPicPr>
          <p:cNvPr id="182280" name="Picture 8" descr="Entries in calendar"/>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82281" name="Object 9"/>
          <p:cNvGraphicFramePr>
            <a:graphicFrameLocks noChangeAspect="1"/>
          </p:cNvGraphicFramePr>
          <p:nvPr/>
        </p:nvGraphicFramePr>
        <p:xfrm>
          <a:off x="339725" y="4037013"/>
          <a:ext cx="269875" cy="303212"/>
        </p:xfrm>
        <a:graphic>
          <a:graphicData uri="http://schemas.openxmlformats.org/presentationml/2006/ole">
            <p:oleObj spid="_x0000_s182319" name="Visio" r:id="rId5" imgW="270231" imgH="303063"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2281"/>
                                        </p:tgtEl>
                                        <p:attrNameLst>
                                          <p:attrName>style.visibility</p:attrName>
                                        </p:attrNameLst>
                                      </p:cBhvr>
                                      <p:to>
                                        <p:strVal val="visible"/>
                                      </p:to>
                                    </p:set>
                                    <p:animEffect transition="in" filter="dissolve">
                                      <p:cBhvr>
                                        <p:cTn id="7" dur="500"/>
                                        <p:tgtEl>
                                          <p:spTgt spid="18228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2279">
                                            <p:txEl>
                                              <p:pRg st="0" end="0"/>
                                            </p:txEl>
                                          </p:spTgt>
                                        </p:tgtEl>
                                        <p:attrNameLst>
                                          <p:attrName>style.visibility</p:attrName>
                                        </p:attrNameLst>
                                      </p:cBhvr>
                                      <p:to>
                                        <p:strVal val="visible"/>
                                      </p:to>
                                    </p:set>
                                    <p:animEffect transition="in" filter="checkerboard(across)">
                                      <p:cBhvr>
                                        <p:cTn id="11" dur="250"/>
                                        <p:tgtEl>
                                          <p:spTgt spid="1822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a:t>Calendar basics</a:t>
            </a:r>
          </a:p>
        </p:txBody>
      </p:sp>
      <p:sp>
        <p:nvSpPr>
          <p:cNvPr id="184322" name="Rectangle 2"/>
          <p:cNvSpPr>
            <a:spLocks noGrp="1" noChangeArrowheads="1"/>
          </p:cNvSpPr>
          <p:nvPr>
            <p:ph type="title"/>
          </p:nvPr>
        </p:nvSpPr>
        <p:spPr>
          <a:xfrm>
            <a:off x="239713" y="63500"/>
            <a:ext cx="8904287" cy="614363"/>
          </a:xfrm>
        </p:spPr>
        <p:txBody>
          <a:bodyPr/>
          <a:lstStyle/>
          <a:p>
            <a:r>
              <a:rPr lang="en-US"/>
              <a:t>Know your choices</a:t>
            </a:r>
          </a:p>
        </p:txBody>
      </p:sp>
      <p:sp>
        <p:nvSpPr>
          <p:cNvPr id="184323" name="Rectangle 3"/>
          <p:cNvSpPr>
            <a:spLocks noChangeArrowheads="1"/>
          </p:cNvSpPr>
          <p:nvPr/>
        </p:nvSpPr>
        <p:spPr bwMode="auto">
          <a:xfrm>
            <a:off x="6119813" y="854075"/>
            <a:ext cx="2744787" cy="276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defRPr>
                <a:solidFill>
                  <a:schemeClr val="tx1"/>
                </a:solidFill>
                <a:latin typeface="Arial" panose="020B0604020202020204" pitchFamily="34" charset="0"/>
              </a:defRPr>
            </a:lvl1pPr>
            <a:lvl2pPr>
              <a:spcBef>
                <a:spcPct val="20000"/>
              </a:spcBef>
              <a:defRPr>
                <a:solidFill>
                  <a:schemeClr val="tx1"/>
                </a:solidFill>
                <a:latin typeface="Arial" panose="020B0604020202020204" pitchFamily="34" charset="0"/>
              </a:defRPr>
            </a:lvl2pPr>
            <a:lvl3pPr>
              <a:spcBef>
                <a:spcPct val="20000"/>
              </a:spcBef>
              <a:defRPr sz="1600">
                <a:solidFill>
                  <a:schemeClr val="tx1"/>
                </a:solidFill>
                <a:latin typeface="Arial" panose="020B0604020202020204" pitchFamily="34" charset="0"/>
              </a:defRPr>
            </a:lvl3pPr>
            <a:lvl4pPr>
              <a:spcBef>
                <a:spcPct val="20000"/>
              </a:spcBef>
              <a:defRPr sz="1400">
                <a:solidFill>
                  <a:schemeClr val="tx1"/>
                </a:solidFill>
                <a:latin typeface="Arial" panose="020B0604020202020204" pitchFamily="34" charset="0"/>
              </a:defRPr>
            </a:lvl4pPr>
            <a:lvl5pPr>
              <a:spcBef>
                <a:spcPct val="20000"/>
              </a:spcBef>
              <a:defRPr sz="1200">
                <a:solidFill>
                  <a:schemeClr val="tx1"/>
                </a:solidFill>
                <a:latin typeface="Arial" panose="020B0604020202020204" pitchFamily="34" charset="0"/>
              </a:defRPr>
            </a:lvl5pPr>
            <a:lvl6pPr fontAlgn="base">
              <a:spcBef>
                <a:spcPct val="20000"/>
              </a:spcBef>
              <a:spcAft>
                <a:spcPct val="0"/>
              </a:spcAft>
              <a:defRPr sz="1200">
                <a:solidFill>
                  <a:schemeClr val="tx1"/>
                </a:solidFill>
                <a:latin typeface="Arial" panose="020B0604020202020204" pitchFamily="34" charset="0"/>
              </a:defRPr>
            </a:lvl6pPr>
            <a:lvl7pPr fontAlgn="base">
              <a:spcBef>
                <a:spcPct val="20000"/>
              </a:spcBef>
              <a:spcAft>
                <a:spcPct val="0"/>
              </a:spcAft>
              <a:defRPr sz="1200">
                <a:solidFill>
                  <a:schemeClr val="tx1"/>
                </a:solidFill>
                <a:latin typeface="Arial" panose="020B0604020202020204" pitchFamily="34" charset="0"/>
              </a:defRPr>
            </a:lvl7pPr>
            <a:lvl8pPr fontAlgn="base">
              <a:spcBef>
                <a:spcPct val="20000"/>
              </a:spcBef>
              <a:spcAft>
                <a:spcPct val="0"/>
              </a:spcAft>
              <a:defRPr sz="1200">
                <a:solidFill>
                  <a:schemeClr val="tx1"/>
                </a:solidFill>
                <a:latin typeface="Arial" panose="020B0604020202020204" pitchFamily="34" charset="0"/>
              </a:defRPr>
            </a:lvl8pPr>
            <a:lvl9pPr fontAlgn="base">
              <a:spcBef>
                <a:spcPct val="20000"/>
              </a:spcBef>
              <a:spcAft>
                <a:spcPct val="0"/>
              </a:spcAft>
              <a:defRPr sz="1200">
                <a:solidFill>
                  <a:schemeClr val="tx1"/>
                </a:solidFill>
                <a:latin typeface="Arial" panose="020B0604020202020204" pitchFamily="34" charset="0"/>
              </a:defRPr>
            </a:lvl9pPr>
          </a:lstStyle>
          <a:p>
            <a:pPr>
              <a:spcAft>
                <a:spcPct val="75000"/>
              </a:spcAft>
            </a:pPr>
            <a:r>
              <a:rPr lang="en-US" sz="2000" dirty="0"/>
              <a:t>Now that you see your calendar, you can start scheduling. </a:t>
            </a:r>
          </a:p>
          <a:p>
            <a:pPr>
              <a:spcAft>
                <a:spcPct val="75000"/>
              </a:spcAft>
            </a:pPr>
            <a:r>
              <a:rPr lang="en-US" sz="2000" dirty="0"/>
              <a:t>Understanding the four different types of calendar entry will help you do this as effectively as possible.</a:t>
            </a:r>
          </a:p>
        </p:txBody>
      </p:sp>
      <p:sp>
        <p:nvSpPr>
          <p:cNvPr id="184324" name="Line 4"/>
          <p:cNvSpPr>
            <a:spLocks noChangeShapeType="1"/>
          </p:cNvSpPr>
          <p:nvPr/>
        </p:nvSpPr>
        <p:spPr bwMode="auto">
          <a:xfrm>
            <a:off x="339725" y="3951288"/>
            <a:ext cx="841375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84325" name="Rectangle 5"/>
          <p:cNvSpPr>
            <a:spLocks noChangeArrowheads="1"/>
          </p:cNvSpPr>
          <p:nvPr/>
        </p:nvSpPr>
        <p:spPr bwMode="auto">
          <a:xfrm>
            <a:off x="676275" y="4025900"/>
            <a:ext cx="594042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65188" indent="-342900">
              <a:defRPr>
                <a:solidFill>
                  <a:schemeClr val="tx1"/>
                </a:solidFill>
                <a:latin typeface="Arial" panose="020B0604020202020204" pitchFamily="34" charset="0"/>
              </a:defRPr>
            </a:lvl2pPr>
            <a:lvl3pPr marL="1322388" indent="-342900">
              <a:defRPr>
                <a:solidFill>
                  <a:schemeClr val="tx1"/>
                </a:solidFill>
                <a:latin typeface="Arial" panose="020B0604020202020204" pitchFamily="34" charset="0"/>
              </a:defRPr>
            </a:lvl3pPr>
            <a:lvl4pPr marL="1779588" indent="-342900">
              <a:defRPr>
                <a:solidFill>
                  <a:schemeClr val="tx1"/>
                </a:solidFill>
                <a:latin typeface="Arial" panose="020B0604020202020204" pitchFamily="34" charset="0"/>
              </a:defRPr>
            </a:lvl4pPr>
            <a:lvl5pPr marL="2236788" indent="-342900">
              <a:defRPr>
                <a:solidFill>
                  <a:schemeClr val="tx1"/>
                </a:solidFill>
                <a:latin typeface="Arial" panose="020B0604020202020204" pitchFamily="34" charset="0"/>
              </a:defRPr>
            </a:lvl5pPr>
            <a:lvl6pPr marL="2693988" indent="-342900" fontAlgn="base">
              <a:spcBef>
                <a:spcPct val="0"/>
              </a:spcBef>
              <a:spcAft>
                <a:spcPct val="0"/>
              </a:spcAft>
              <a:defRPr>
                <a:solidFill>
                  <a:schemeClr val="tx1"/>
                </a:solidFill>
                <a:latin typeface="Arial" panose="020B0604020202020204" pitchFamily="34" charset="0"/>
              </a:defRPr>
            </a:lvl6pPr>
            <a:lvl7pPr marL="3151188" indent="-342900" fontAlgn="base">
              <a:spcBef>
                <a:spcPct val="0"/>
              </a:spcBef>
              <a:spcAft>
                <a:spcPct val="0"/>
              </a:spcAft>
              <a:defRPr>
                <a:solidFill>
                  <a:schemeClr val="tx1"/>
                </a:solidFill>
                <a:latin typeface="Arial" panose="020B0604020202020204" pitchFamily="34" charset="0"/>
              </a:defRPr>
            </a:lvl7pPr>
            <a:lvl8pPr marL="3608388" indent="-342900" fontAlgn="base">
              <a:spcBef>
                <a:spcPct val="0"/>
              </a:spcBef>
              <a:spcAft>
                <a:spcPct val="0"/>
              </a:spcAft>
              <a:defRPr>
                <a:solidFill>
                  <a:schemeClr val="tx1"/>
                </a:solidFill>
                <a:latin typeface="Arial" panose="020B0604020202020204" pitchFamily="34" charset="0"/>
              </a:defRPr>
            </a:lvl8pPr>
            <a:lvl9pPr marL="4065588" indent="-342900" fontAlgn="base">
              <a:spcBef>
                <a:spcPct val="0"/>
              </a:spcBef>
              <a:spcAft>
                <a:spcPct val="0"/>
              </a:spcAft>
              <a:defRPr>
                <a:solidFill>
                  <a:schemeClr val="tx1"/>
                </a:solidFill>
                <a:latin typeface="Arial" panose="020B0604020202020204" pitchFamily="34" charset="0"/>
              </a:defRPr>
            </a:lvl9pPr>
          </a:lstStyle>
          <a:p>
            <a:pPr>
              <a:spcBef>
                <a:spcPct val="20000"/>
              </a:spcBef>
              <a:spcAft>
                <a:spcPct val="45000"/>
              </a:spcAft>
            </a:pPr>
            <a:r>
              <a:rPr lang="en-US" b="1" dirty="0">
                <a:solidFill>
                  <a:srgbClr val="FFCC00"/>
                </a:solidFill>
              </a:rPr>
              <a:t>Task</a:t>
            </a:r>
            <a:r>
              <a:rPr lang="en-US" dirty="0">
                <a:solidFill>
                  <a:srgbClr val="FFCC00"/>
                </a:solidFill>
              </a:rPr>
              <a:t>. A task is an activity that involves only you, and that doesn’t need a scheduled time. New to Outlook 2007 is an area in your calendar’s Day and Week views that shows tasks. </a:t>
            </a:r>
            <a:endParaRPr lang="en-US" b="1" dirty="0">
              <a:solidFill>
                <a:srgbClr val="FFCC00"/>
              </a:solidFill>
            </a:endParaRPr>
          </a:p>
        </p:txBody>
      </p:sp>
      <p:pic>
        <p:nvPicPr>
          <p:cNvPr id="184326" name="Picture 6" descr="Entries in calendar"/>
          <p:cNvPicPr>
            <a:picLocks noGrp="1" noChangeAspect="1" noChangeArrowheads="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350838" y="949325"/>
            <a:ext cx="5651500" cy="28495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aphicFrame>
        <p:nvGraphicFramePr>
          <p:cNvPr id="184328" name="Object 8"/>
          <p:cNvGraphicFramePr>
            <a:graphicFrameLocks noChangeAspect="1"/>
          </p:cNvGraphicFramePr>
          <p:nvPr/>
        </p:nvGraphicFramePr>
        <p:xfrm>
          <a:off x="339725" y="4038600"/>
          <a:ext cx="269875" cy="303213"/>
        </p:xfrm>
        <a:graphic>
          <a:graphicData uri="http://schemas.openxmlformats.org/presentationml/2006/ole">
            <p:oleObj spid="_x0000_s184366" name="Visio" r:id="rId5" imgW="270231" imgH="303063" progId="">
              <p:embed/>
            </p:oleObj>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4328"/>
                                        </p:tgtEl>
                                        <p:attrNameLst>
                                          <p:attrName>style.visibility</p:attrName>
                                        </p:attrNameLst>
                                      </p:cBhvr>
                                      <p:to>
                                        <p:strVal val="visible"/>
                                      </p:to>
                                    </p:set>
                                    <p:animEffect transition="in" filter="dissolve">
                                      <p:cBhvr>
                                        <p:cTn id="7" dur="500"/>
                                        <p:tgtEl>
                                          <p:spTgt spid="18432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4325">
                                            <p:txEl>
                                              <p:pRg st="0" end="0"/>
                                            </p:txEl>
                                          </p:spTgt>
                                        </p:tgtEl>
                                        <p:attrNameLst>
                                          <p:attrName>style.visibility</p:attrName>
                                        </p:attrNameLst>
                                      </p:cBhvr>
                                      <p:to>
                                        <p:strVal val="visible"/>
                                      </p:to>
                                    </p:set>
                                    <p:animEffect transition="in" filter="checkerboard(across)">
                                      <p:cBhvr>
                                        <p:cTn id="11" dur="250"/>
                                        <p:tgtEl>
                                          <p:spTgt spid="1843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build="p" autoUpdateAnimBg="0" advAuto="0"/>
    </p:bldLst>
  </p:timing>
</p:sld>
</file>

<file path=ppt/theme/theme1.xml><?xml version="1.0" encoding="utf-8"?>
<a:theme xmlns:a="http://schemas.openxmlformats.org/drawingml/2006/main" name="1_Default Desig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B403A177-035B-461D-ABFD-5C7EBE7C24EE}">
  <ds:schemaRefs>
    <ds:schemaRef ds:uri="http://schemas.microsoft.com/sharepoint/v3/contenttype/forms"/>
  </ds:schemaRefs>
</ds:datastoreItem>
</file>

<file path=customXml/itemProps2.xml><?xml version="1.0" encoding="utf-8"?>
<ds:datastoreItem xmlns:ds="http://schemas.openxmlformats.org/officeDocument/2006/customXml" ds:itemID="{AA09DA2E-FE8B-4D94-9395-27A3A839BA3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olttCalI2007</Template>
  <TotalTime>759</TotalTime>
  <Words>4485</Words>
  <Application>Microsoft Office PowerPoint</Application>
  <PresentationFormat>On-screen Show (4:3)</PresentationFormat>
  <Paragraphs>321</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1_Default Design</vt:lpstr>
      <vt:lpstr>Visio</vt:lpstr>
      <vt:lpstr>Microsoft® Office  Outlook® 2007 Training</vt:lpstr>
      <vt:lpstr>Course goals   </vt:lpstr>
      <vt:lpstr>Get it right in the calendar</vt:lpstr>
      <vt:lpstr>See your calendar</vt:lpstr>
      <vt:lpstr>See your calendar</vt:lpstr>
      <vt:lpstr>See your calendar</vt:lpstr>
      <vt:lpstr>Know your choices</vt:lpstr>
      <vt:lpstr>Know your choices</vt:lpstr>
      <vt:lpstr>Know your choices</vt:lpstr>
      <vt:lpstr>Just you? Use an appointment</vt:lpstr>
      <vt:lpstr>Just you? Use an appointment</vt:lpstr>
      <vt:lpstr>When others are involved, it’s a meeting</vt:lpstr>
      <vt:lpstr>When others are involved, it’s a meeting</vt:lpstr>
      <vt:lpstr>When others are involved, it’s a meeting</vt:lpstr>
      <vt:lpstr>Top the day with an event</vt:lpstr>
      <vt:lpstr>Top the day with an event</vt:lpstr>
      <vt:lpstr>Keep track of your tasks</vt:lpstr>
      <vt:lpstr>Keep track of your tasks</vt:lpstr>
      <vt:lpstr>Just beyond the basics</vt:lpstr>
      <vt:lpstr>Once is not enough: recurrence</vt:lpstr>
      <vt:lpstr>Once is not enough: recurrence</vt:lpstr>
      <vt:lpstr>Open a recurring entry</vt:lpstr>
      <vt:lpstr>Remember with reminders</vt:lpstr>
      <vt:lpstr>Remember with reminders</vt:lpstr>
      <vt:lpstr>Remember with reminders</vt:lpstr>
      <vt:lpstr>Stay organized with colored categories</vt:lpstr>
      <vt:lpstr>Is lunch time flexible? Show it. </vt:lpstr>
      <vt:lpstr>Is lunch time flexible? Show it. </vt:lpstr>
      <vt:lpstr>Is lunch time flexible? Show it. </vt:lpstr>
      <vt:lpstr>Overview: Helping you juggle</vt:lpstr>
      <vt:lpstr>Track multiple schedules</vt:lpstr>
      <vt:lpstr>Create a new calendar</vt:lpstr>
      <vt:lpstr>See multiple calendars</vt:lpstr>
      <vt:lpstr>See multiple calendars</vt:lpstr>
      <vt:lpstr>See multiple calendars</vt:lpstr>
      <vt:lpstr>See multiple calendars</vt:lpstr>
      <vt:lpstr>How you see them (and how you don’t)</vt:lpstr>
      <vt:lpstr>How you see them (and how you don’t)</vt:lpstr>
      <vt:lpstr>Outlook helps you keep track of it all</vt:lpstr>
      <vt:lpstr>Outlook helps you keep track of it all</vt:lpstr>
      <vt:lpstr>Match up schedules</vt:lpstr>
      <vt:lpstr>Match up schedules</vt:lpstr>
      <vt:lpstr>Block out time in your own schedule</vt:lpstr>
      <vt:lpstr>Organize your calendars in the Navigation Pane</vt:lpstr>
      <vt:lpstr>Organize your calendars in the Navigation Pane</vt:lpstr>
      <vt:lpstr>Thank you for attending</vt:lpstr>
    </vt:vector>
  </TitlesOfParts>
  <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Outlook® 2007 Training</dc:title>
  <dc:subject/>
  <dc:creator>Chuck Dowd</dc:creator>
  <cp:keywords/>
  <dc:description/>
  <cp:lastModifiedBy>Nick Orlando</cp:lastModifiedBy>
  <cp:revision>39</cp:revision>
  <dcterms:created xsi:type="dcterms:W3CDTF">2013-10-24T17:43:33Z</dcterms:created>
  <dcterms:modified xsi:type="dcterms:W3CDTF">2013-11-21T11:11:50Z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TC102093299990</vt:lpwstr>
  </property>
</Properties>
</file>